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Lst>
  <p:notesMasterIdLst>
    <p:notesMasterId r:id="rId19"/>
  </p:notesMasterIdLst>
  <p:handoutMasterIdLst>
    <p:handoutMasterId r:id="rId20"/>
  </p:handoutMasterIdLst>
  <p:sldIdLst>
    <p:sldId id="347" r:id="rId2"/>
    <p:sldId id="348" r:id="rId3"/>
    <p:sldId id="349" r:id="rId4"/>
    <p:sldId id="350" r:id="rId5"/>
    <p:sldId id="351" r:id="rId6"/>
    <p:sldId id="352" r:id="rId7"/>
    <p:sldId id="353" r:id="rId8"/>
    <p:sldId id="354" r:id="rId9"/>
    <p:sldId id="355" r:id="rId10"/>
    <p:sldId id="356" r:id="rId11"/>
    <p:sldId id="357" r:id="rId12"/>
    <p:sldId id="358" r:id="rId13"/>
    <p:sldId id="359" r:id="rId14"/>
    <p:sldId id="360" r:id="rId15"/>
    <p:sldId id="361" r:id="rId16"/>
    <p:sldId id="362" r:id="rId17"/>
    <p:sldId id="363" r:id="rId1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ＭＳ Ｐゴシック" charset="-128"/>
        <a:cs typeface="+mn-cs"/>
      </a:defRPr>
    </a:lvl1pPr>
    <a:lvl2pPr marL="457200" algn="l" rtl="0" fontAlgn="base">
      <a:spcBef>
        <a:spcPct val="0"/>
      </a:spcBef>
      <a:spcAft>
        <a:spcPct val="0"/>
      </a:spcAft>
      <a:defRPr kern="1200">
        <a:solidFill>
          <a:schemeClr val="tx1"/>
        </a:solidFill>
        <a:latin typeface="Arial" charset="0"/>
        <a:ea typeface="ＭＳ Ｐゴシック" charset="-128"/>
        <a:cs typeface="+mn-cs"/>
      </a:defRPr>
    </a:lvl2pPr>
    <a:lvl3pPr marL="914400" algn="l" rtl="0" fontAlgn="base">
      <a:spcBef>
        <a:spcPct val="0"/>
      </a:spcBef>
      <a:spcAft>
        <a:spcPct val="0"/>
      </a:spcAft>
      <a:defRPr kern="1200">
        <a:solidFill>
          <a:schemeClr val="tx1"/>
        </a:solidFill>
        <a:latin typeface="Arial" charset="0"/>
        <a:ea typeface="ＭＳ Ｐゴシック" charset="-128"/>
        <a:cs typeface="+mn-cs"/>
      </a:defRPr>
    </a:lvl3pPr>
    <a:lvl4pPr marL="1371600" algn="l" rtl="0" fontAlgn="base">
      <a:spcBef>
        <a:spcPct val="0"/>
      </a:spcBef>
      <a:spcAft>
        <a:spcPct val="0"/>
      </a:spcAft>
      <a:defRPr kern="1200">
        <a:solidFill>
          <a:schemeClr val="tx1"/>
        </a:solidFill>
        <a:latin typeface="Arial" charset="0"/>
        <a:ea typeface="ＭＳ Ｐゴシック" charset="-128"/>
        <a:cs typeface="+mn-cs"/>
      </a:defRPr>
    </a:lvl4pPr>
    <a:lvl5pPr marL="1828800" algn="l"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dellelo" initials="c"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3333CC"/>
    <a:srgbClr val="69340D"/>
    <a:srgbClr val="136789"/>
    <a:srgbClr val="526B6B"/>
    <a:srgbClr val="322E05"/>
    <a:srgbClr val="3E3805"/>
    <a:srgbClr val="26380C"/>
    <a:srgbClr val="506028"/>
    <a:srgbClr val="3399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357" autoAdjust="0"/>
    <p:restoredTop sz="86400" autoAdjust="0"/>
  </p:normalViewPr>
  <p:slideViewPr>
    <p:cSldViewPr>
      <p:cViewPr varScale="1">
        <p:scale>
          <a:sx n="62" d="100"/>
          <a:sy n="62" d="100"/>
        </p:scale>
        <p:origin x="1296" y="4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85" d="100"/>
          <a:sy n="85" d="100"/>
        </p:scale>
        <p:origin x="-383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DFFAB7-9EB2-42AE-B012-B876F6B6F628}" type="datetimeFigureOut">
              <a:rPr lang="en-US" smtClean="0"/>
              <a:t>9/19/2018</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D509C29-5E82-41ED-8CE3-0988C23D1BE4}" type="slidenum">
              <a:rPr lang="en-US" smtClean="0"/>
              <a:t>‹#›</a:t>
            </a:fld>
            <a:endParaRPr lang="en-US" dirty="0"/>
          </a:p>
        </p:txBody>
      </p:sp>
    </p:spTree>
    <p:extLst>
      <p:ext uri="{BB962C8B-B14F-4D97-AF65-F5344CB8AC3E}">
        <p14:creationId xmlns:p14="http://schemas.microsoft.com/office/powerpoint/2010/main" val="3634110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mn-ea"/>
                <a:cs typeface="+mn-cs"/>
              </a:defRPr>
            </a:lvl1pPr>
          </a:lstStyle>
          <a:p>
            <a:pPr>
              <a:defRPr/>
            </a:pPr>
            <a:endParaRPr lang="en-US" dirty="0"/>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mn-ea"/>
                <a:cs typeface="+mn-cs"/>
              </a:defRPr>
            </a:lvl1pPr>
          </a:lstStyle>
          <a:p>
            <a:pPr>
              <a:defRPr/>
            </a:pPr>
            <a:endParaRPr lang="en-US" dirty="0"/>
          </a:p>
        </p:txBody>
      </p:sp>
      <p:sp>
        <p:nvSpPr>
          <p:cNvPr id="20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mn-ea"/>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7B491A9-5D56-A448-96C7-EB6CC08E6C9E}" type="slidenum">
              <a:rPr lang="en-US" altLang="en-US"/>
              <a:pPr/>
              <a:t>‹#›</a:t>
            </a:fld>
            <a:endParaRPr lang="en-US" altLang="en-US" dirty="0"/>
          </a:p>
        </p:txBody>
      </p:sp>
    </p:spTree>
    <p:extLst>
      <p:ext uri="{BB962C8B-B14F-4D97-AF65-F5344CB8AC3E}">
        <p14:creationId xmlns:p14="http://schemas.microsoft.com/office/powerpoint/2010/main" val="8790979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a:t>
            </a:fld>
            <a:endParaRPr lang="en-US" altLang="en-US" dirty="0"/>
          </a:p>
        </p:txBody>
      </p:sp>
    </p:spTree>
    <p:extLst>
      <p:ext uri="{BB962C8B-B14F-4D97-AF65-F5344CB8AC3E}">
        <p14:creationId xmlns:p14="http://schemas.microsoft.com/office/powerpoint/2010/main" val="38377803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17"/>
        <p:cNvGrpSpPr/>
        <p:nvPr/>
      </p:nvGrpSpPr>
      <p:grpSpPr>
        <a:xfrm>
          <a:off x="0" y="0"/>
          <a:ext cx="0" cy="0"/>
          <a:chOff x="0" y="0"/>
          <a:chExt cx="0" cy="0"/>
        </a:xfrm>
      </p:grpSpPr>
      <p:sp>
        <p:nvSpPr>
          <p:cNvPr id="5" name="Rectangle 4"/>
          <p:cNvSpPr/>
          <p:nvPr userDrawn="1"/>
        </p:nvSpPr>
        <p:spPr>
          <a:xfrm>
            <a:off x="0" y="2166816"/>
            <a:ext cx="9144000" cy="2524369"/>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526B6B"/>
              </a:buClr>
            </a:pPr>
            <a:endParaRPr lang="en-US" dirty="0"/>
          </a:p>
        </p:txBody>
      </p:sp>
      <p:sp>
        <p:nvSpPr>
          <p:cNvPr id="2" name="Title 1"/>
          <p:cNvSpPr>
            <a:spLocks noGrp="1"/>
          </p:cNvSpPr>
          <p:nvPr>
            <p:ph type="title"/>
          </p:nvPr>
        </p:nvSpPr>
        <p:spPr>
          <a:xfrm>
            <a:off x="457200" y="2362200"/>
            <a:ext cx="8229600" cy="1257306"/>
          </a:xfrm>
        </p:spPr>
        <p:txBody>
          <a:bodyPr/>
          <a:lstStyle>
            <a:lvl1pPr algn="ctr">
              <a:defRPr>
                <a:solidFill>
                  <a:schemeClr val="tx1"/>
                </a:solidFill>
              </a:defRPr>
            </a:lvl1pPr>
          </a:lstStyle>
          <a:p>
            <a:r>
              <a:rPr lang="en-US" dirty="0" smtClean="0"/>
              <a:t>Click to edit Master title style</a:t>
            </a:r>
            <a:endParaRPr lang="en-US" dirty="0"/>
          </a:p>
        </p:txBody>
      </p:sp>
      <p:sp>
        <p:nvSpPr>
          <p:cNvPr id="8" name="Subtitle 1"/>
          <p:cNvSpPr>
            <a:spLocks noGrp="1"/>
          </p:cNvSpPr>
          <p:nvPr>
            <p:ph sz="quarter" idx="15"/>
          </p:nvPr>
        </p:nvSpPr>
        <p:spPr>
          <a:xfrm>
            <a:off x="703196" y="3771906"/>
            <a:ext cx="7737608" cy="672804"/>
          </a:xfrm>
        </p:spPr>
        <p:txBody>
          <a:bodyPr/>
          <a:lstStyle>
            <a:lvl1pPr algn="l">
              <a:buClr>
                <a:srgbClr val="3333CC"/>
              </a:buClr>
              <a:defRPr/>
            </a:lvl1pPr>
            <a:lvl2pPr algn="l">
              <a:buClr>
                <a:srgbClr val="3333CC"/>
              </a:buClr>
              <a:defRPr/>
            </a:lvl2pPr>
            <a:lvl3pPr algn="l">
              <a:buClr>
                <a:srgbClr val="3333CC"/>
              </a:buClr>
              <a:defRPr/>
            </a:lvl3pPr>
            <a:lvl4pPr algn="l">
              <a:buClr>
                <a:srgbClr val="3333CC"/>
              </a:buClr>
              <a:defRPr/>
            </a:lvl4pPr>
            <a:lvl5pPr algn="l">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866878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Rectangle 5"/>
          <p:cNvSpPr/>
          <p:nvPr/>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19050"/>
            <a:ext cx="9052560" cy="1257300"/>
          </a:xfrm>
        </p:spPr>
        <p:txBody>
          <a:bodyPr/>
          <a:lstStyle/>
          <a:p>
            <a:r>
              <a:rPr lang="en-US" smtClean="0"/>
              <a:t>Click to edit Master title style</a:t>
            </a:r>
            <a:endParaRPr lang="en-US"/>
          </a:p>
        </p:txBody>
      </p:sp>
      <p:sp>
        <p:nvSpPr>
          <p:cNvPr id="8" name="Content Placeholder 7"/>
          <p:cNvSpPr>
            <a:spLocks noGrp="1"/>
          </p:cNvSpPr>
          <p:nvPr>
            <p:ph sz="quarter" idx="10"/>
          </p:nvPr>
        </p:nvSpPr>
        <p:spPr>
          <a:xfrm>
            <a:off x="247305" y="1407393"/>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7"/>
          <p:cNvSpPr>
            <a:spLocks noGrp="1"/>
          </p:cNvSpPr>
          <p:nvPr>
            <p:ph sz="quarter" idx="11"/>
          </p:nvPr>
        </p:nvSpPr>
        <p:spPr>
          <a:xfrm>
            <a:off x="4666904" y="1417784"/>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p:cNvSpPr>
            <a:spLocks noGrp="1"/>
          </p:cNvSpPr>
          <p:nvPr>
            <p:ph sz="quarter" idx="12"/>
          </p:nvPr>
        </p:nvSpPr>
        <p:spPr>
          <a:xfrm>
            <a:off x="228600" y="4724400"/>
            <a:ext cx="8458200" cy="114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826554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Caption">
    <p:spTree>
      <p:nvGrpSpPr>
        <p:cNvPr id="1" name=""/>
        <p:cNvGrpSpPr/>
        <p:nvPr/>
      </p:nvGrpSpPr>
      <p:grpSpPr>
        <a:xfrm>
          <a:off x="0" y="0"/>
          <a:ext cx="0" cy="0"/>
          <a:chOff x="0" y="0"/>
          <a:chExt cx="0" cy="0"/>
        </a:xfrm>
      </p:grpSpPr>
      <p:sp>
        <p:nvSpPr>
          <p:cNvPr id="12" name="Rectangle 11"/>
          <p:cNvSpPr/>
          <p:nvPr userDrawn="1"/>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25400"/>
            <a:ext cx="9052560" cy="1257300"/>
          </a:xfrm>
        </p:spPr>
        <p:txBody>
          <a:bodyPr>
            <a:normAutofit/>
          </a:bodyPr>
          <a:lstStyle>
            <a:lvl1pPr>
              <a:defRPr sz="3600">
                <a:solidFill>
                  <a:schemeClr val="bg1"/>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43114" y="1415142"/>
            <a:ext cx="8610600" cy="1365080"/>
          </a:xfrm>
        </p:spPr>
        <p:txBody>
          <a:bodyPr/>
          <a:lstStyle>
            <a:lvl1pPr marL="457200" indent="-457200">
              <a:buClr>
                <a:srgbClr val="3333CC"/>
              </a:buClr>
              <a:buFont typeface="Arial" pitchFamily="34" charset="0"/>
              <a:buChar char="•"/>
              <a:defRPr sz="2600">
                <a:latin typeface="Arial" pitchFamily="34" charset="0"/>
                <a:cs typeface="Arial" pitchFamily="34" charset="0"/>
              </a:defRPr>
            </a:lvl1pPr>
            <a:lvl2pPr>
              <a:buClr>
                <a:srgbClr val="3333CC"/>
              </a:buClr>
              <a:defRPr sz="2400">
                <a:latin typeface="Arial" pitchFamily="34" charset="0"/>
                <a:cs typeface="Arial" pitchFamily="34" charset="0"/>
              </a:defRPr>
            </a:lvl2pPr>
            <a:lvl3pPr marL="1143000" indent="-228600">
              <a:buClr>
                <a:srgbClr val="3333CC"/>
              </a:buClr>
              <a:buFont typeface="Wingdings" pitchFamily="2" charset="2"/>
              <a:buChar char="§"/>
              <a:defRPr sz="2200">
                <a:latin typeface="Arial" pitchFamily="34" charset="0"/>
                <a:cs typeface="Arial" pitchFamily="34" charset="0"/>
              </a:defRPr>
            </a:lvl3pPr>
            <a:lvl4pPr marL="1371600" indent="0">
              <a:buClr>
                <a:srgbClr val="3333CC"/>
              </a:buClr>
              <a:buFontTx/>
              <a:buNone/>
              <a:defRPr>
                <a:latin typeface="Arial" pitchFamily="34" charset="0"/>
                <a:cs typeface="Arial" pitchFamily="34" charset="0"/>
              </a:defRPr>
            </a:lvl4pPr>
            <a:lvl5pPr marL="1828800" indent="0">
              <a:buClr>
                <a:srgbClr val="3333CC"/>
              </a:buClr>
              <a:buFontTx/>
              <a:buNone/>
              <a:defRPr sz="18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Picture Placeholder 5"/>
          <p:cNvSpPr>
            <a:spLocks noGrp="1"/>
          </p:cNvSpPr>
          <p:nvPr>
            <p:ph type="pic" sz="quarter" idx="11"/>
          </p:nvPr>
        </p:nvSpPr>
        <p:spPr>
          <a:xfrm>
            <a:off x="990600" y="3200400"/>
            <a:ext cx="1990680" cy="1219200"/>
          </a:xfrm>
        </p:spPr>
        <p:txBody>
          <a:bodyPr/>
          <a:lstStyle/>
          <a:p>
            <a:endParaRPr lang="en-US" dirty="0"/>
          </a:p>
        </p:txBody>
      </p:sp>
      <p:sp>
        <p:nvSpPr>
          <p:cNvPr id="16" name="Table Placeholder 15"/>
          <p:cNvSpPr>
            <a:spLocks noGrp="1"/>
          </p:cNvSpPr>
          <p:nvPr>
            <p:ph type="tbl" sz="quarter" idx="12"/>
          </p:nvPr>
        </p:nvSpPr>
        <p:spPr>
          <a:xfrm>
            <a:off x="6172200" y="3200400"/>
            <a:ext cx="2362200" cy="1219200"/>
          </a:xfrm>
        </p:spPr>
        <p:txBody>
          <a:bodyPr/>
          <a:lstStyle/>
          <a:p>
            <a:endParaRPr lang="en-US" dirty="0"/>
          </a:p>
        </p:txBody>
      </p:sp>
      <p:sp>
        <p:nvSpPr>
          <p:cNvPr id="11" name="Text Placeholder 4"/>
          <p:cNvSpPr>
            <a:spLocks noGrp="1"/>
          </p:cNvSpPr>
          <p:nvPr>
            <p:ph type="body" sz="quarter" idx="10"/>
          </p:nvPr>
        </p:nvSpPr>
        <p:spPr>
          <a:xfrm>
            <a:off x="154576" y="3108330"/>
            <a:ext cx="8673738" cy="1306734"/>
          </a:xfrm>
        </p:spPr>
        <p:txBody>
          <a:bodyPr/>
          <a:lstStyle>
            <a:lvl1pPr>
              <a:buClr>
                <a:srgbClr val="3333CC"/>
              </a:buClr>
              <a:defRPr/>
            </a:lvl1pPr>
            <a:lvl2pPr>
              <a:buClr>
                <a:srgbClr val="3333CC"/>
              </a:buClr>
              <a:defRPr/>
            </a:lvl2pPr>
            <a:lvl3pPr>
              <a:buClr>
                <a:srgbClr val="3333CC"/>
              </a:buClr>
              <a:defRPr/>
            </a:lvl3pPr>
            <a:lvl4pPr>
              <a:buClr>
                <a:srgbClr val="3333CC"/>
              </a:buClr>
              <a:defRPr/>
            </a:lvl4pPr>
            <a:lvl5pPr>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9"/>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p:cNvSpPr>
            <a:spLocks noGrp="1"/>
          </p:cNvSpPr>
          <p:nvPr>
            <p:ph type="pic" sz="quarter" idx="13"/>
          </p:nvPr>
        </p:nvSpPr>
        <p:spPr>
          <a:xfrm>
            <a:off x="3505200" y="3200400"/>
            <a:ext cx="2057400" cy="1219200"/>
          </a:xfrm>
        </p:spPr>
        <p:txBody>
          <a:bodyPr/>
          <a:lstStyle/>
          <a:p>
            <a:endParaRPr lang="en-US" dirty="0"/>
          </a:p>
        </p:txBody>
      </p:sp>
      <p:sp>
        <p:nvSpPr>
          <p:cNvPr id="7" name="Content Placeholder 6"/>
          <p:cNvSpPr>
            <a:spLocks noGrp="1"/>
          </p:cNvSpPr>
          <p:nvPr>
            <p:ph sz="quarter" idx="14"/>
          </p:nvPr>
        </p:nvSpPr>
        <p:spPr>
          <a:xfrm>
            <a:off x="228600" y="4706258"/>
            <a:ext cx="5791200" cy="9906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able Placeholder 7"/>
          <p:cNvSpPr>
            <a:spLocks noGrp="1"/>
          </p:cNvSpPr>
          <p:nvPr>
            <p:ph type="tbl" sz="quarter" idx="15"/>
          </p:nvPr>
        </p:nvSpPr>
        <p:spPr>
          <a:xfrm>
            <a:off x="6400800" y="2362200"/>
            <a:ext cx="1524000" cy="1905000"/>
          </a:xfrm>
        </p:spPr>
        <p:txBody>
          <a:bodyPr/>
          <a:lstStyle/>
          <a:p>
            <a:endParaRPr lang="en-US"/>
          </a:p>
        </p:txBody>
      </p:sp>
      <p:sp>
        <p:nvSpPr>
          <p:cNvPr id="13" name="Table Placeholder 12"/>
          <p:cNvSpPr>
            <a:spLocks noGrp="1"/>
          </p:cNvSpPr>
          <p:nvPr>
            <p:ph type="tbl" sz="quarter" idx="16"/>
          </p:nvPr>
        </p:nvSpPr>
        <p:spPr>
          <a:xfrm>
            <a:off x="5562600" y="2438400"/>
            <a:ext cx="1143000" cy="2133600"/>
          </a:xfrm>
        </p:spPr>
        <p:txBody>
          <a:bodyPr/>
          <a:lstStyle/>
          <a:p>
            <a:endParaRPr lang="en-US"/>
          </a:p>
        </p:txBody>
      </p:sp>
      <p:sp>
        <p:nvSpPr>
          <p:cNvPr id="9" name="Picture Placeholder 8"/>
          <p:cNvSpPr>
            <a:spLocks noGrp="1"/>
          </p:cNvSpPr>
          <p:nvPr>
            <p:ph type="pic" sz="quarter" idx="17"/>
          </p:nvPr>
        </p:nvSpPr>
        <p:spPr>
          <a:xfrm>
            <a:off x="4953000" y="2590800"/>
            <a:ext cx="1066800" cy="1981200"/>
          </a:xfrm>
        </p:spPr>
        <p:txBody>
          <a:bodyPr/>
          <a:lstStyle/>
          <a:p>
            <a:endParaRPr lang="en-US"/>
          </a:p>
        </p:txBody>
      </p:sp>
    </p:spTree>
    <p:extLst>
      <p:ext uri="{BB962C8B-B14F-4D97-AF65-F5344CB8AC3E}">
        <p14:creationId xmlns:p14="http://schemas.microsoft.com/office/powerpoint/2010/main" val="3737406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 y="76200"/>
            <a:ext cx="905256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0287653"/>
      </p:ext>
    </p:extLst>
  </p:cSld>
  <p:clrMap bg1="lt1" tx1="dk1" bg2="lt2" tx2="dk2" accent1="accent1" accent2="accent2" accent3="accent3" accent4="accent4" accent5="accent5" accent6="accent6" hlink="hlink" folHlink="folHlink"/>
  <p:sldLayoutIdLst>
    <p:sldLayoutId id="2147483703" r:id="rId1"/>
    <p:sldLayoutId id="2147483696" r:id="rId2"/>
    <p:sldLayoutId id="2147483697" r:id="rId3"/>
  </p:sldLayoutIdLst>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txStyles>
    <p:titleStyle>
      <a:lvl1pPr algn="ctr" defTabSz="914400" rtl="0" eaLnBrk="1" latinLnBrk="0" hangingPunct="1">
        <a:spcBef>
          <a:spcPct val="0"/>
        </a:spcBef>
        <a:buNone/>
        <a:defRPr sz="3600" kern="1200">
          <a:solidFill>
            <a:schemeClr val="bg1"/>
          </a:solidFill>
          <a:latin typeface="Arial" pitchFamily="34" charset="0"/>
          <a:ea typeface="+mj-ea"/>
          <a:cs typeface="Arial" pitchFamily="34" charset="0"/>
        </a:defRPr>
      </a:lvl1pPr>
    </p:titleStyle>
    <p:bodyStyle>
      <a:lvl1pPr marL="461963" indent="-461963" algn="l" defTabSz="914400" rtl="0" eaLnBrk="1" latinLnBrk="0" hangingPunct="1">
        <a:spcBef>
          <a:spcPct val="20000"/>
        </a:spcBef>
        <a:buClr>
          <a:srgbClr val="3333CC"/>
        </a:buClr>
        <a:buFont typeface="Arial" pitchFamily="34" charset="0"/>
        <a:buChar char="•"/>
        <a:defRPr sz="2600" kern="1200">
          <a:solidFill>
            <a:schemeClr val="tx1"/>
          </a:solidFill>
          <a:latin typeface="Arial" pitchFamily="34" charset="0"/>
          <a:ea typeface="+mn-ea"/>
          <a:cs typeface="Arial" pitchFamily="34" charset="0"/>
        </a:defRPr>
      </a:lvl1pPr>
      <a:lvl2pPr marL="914400" indent="-457200" algn="l" defTabSz="914400" rtl="0" eaLnBrk="1" latinLnBrk="0" hangingPunct="1">
        <a:spcBef>
          <a:spcPct val="20000"/>
        </a:spcBef>
        <a:buClr>
          <a:srgbClr val="3333CC"/>
        </a:buClr>
        <a:buFont typeface="Arial" pitchFamily="34" charset="0"/>
        <a:buChar char="–"/>
        <a:defRPr sz="2400" kern="1200">
          <a:solidFill>
            <a:schemeClr val="tx1"/>
          </a:solidFill>
          <a:latin typeface="Arial" pitchFamily="34" charset="0"/>
          <a:ea typeface="+mn-ea"/>
          <a:cs typeface="Arial" pitchFamily="34" charset="0"/>
        </a:defRPr>
      </a:lvl2pPr>
      <a:lvl3pPr marL="1371600" indent="-457200" algn="l" defTabSz="914400" rtl="0" eaLnBrk="1" latinLnBrk="0" hangingPunct="1">
        <a:spcBef>
          <a:spcPct val="20000"/>
        </a:spcBef>
        <a:buClr>
          <a:srgbClr val="3333CC"/>
        </a:buClr>
        <a:buFont typeface="Wingdings" pitchFamily="2" charset="2"/>
        <a:buChar char="§"/>
        <a:defRPr sz="2200" kern="1200">
          <a:solidFill>
            <a:schemeClr val="tx1"/>
          </a:solidFill>
          <a:latin typeface="Arial" pitchFamily="34" charset="0"/>
          <a:ea typeface="+mn-ea"/>
          <a:cs typeface="Arial" pitchFamily="34" charset="0"/>
        </a:defRPr>
      </a:lvl3pPr>
      <a:lvl4pPr marL="1820863" indent="-449263" algn="l" defTabSz="914400" rtl="0" eaLnBrk="1" latinLnBrk="0" hangingPunct="1">
        <a:spcBef>
          <a:spcPct val="20000"/>
        </a:spcBef>
        <a:buClr>
          <a:srgbClr val="3333CC"/>
        </a:buClr>
        <a:buFont typeface="Courier New" pitchFamily="49" charset="0"/>
        <a:buChar char="o"/>
        <a:defRPr sz="2000" kern="1200">
          <a:solidFill>
            <a:schemeClr val="tx1"/>
          </a:solidFill>
          <a:latin typeface="Arial" pitchFamily="34" charset="0"/>
          <a:ea typeface="+mn-ea"/>
          <a:cs typeface="Arial" pitchFamily="34" charset="0"/>
        </a:defRPr>
      </a:lvl4pPr>
      <a:lvl5pPr marL="2286000" indent="-457200" algn="l" defTabSz="914400" rtl="0" eaLnBrk="1" latinLnBrk="0" hangingPunct="1">
        <a:spcBef>
          <a:spcPct val="20000"/>
        </a:spcBef>
        <a:buClr>
          <a:srgbClr val="3333CC"/>
        </a:buClr>
        <a:buFont typeface="Arial" pitchFamily="34" charset="0"/>
        <a:buChar char="»"/>
        <a:defRPr sz="18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19395"/>
            <a:ext cx="8229600" cy="1143005"/>
          </a:xfrm>
        </p:spPr>
        <p:txBody>
          <a:bodyPr>
            <a:normAutofit/>
          </a:bodyPr>
          <a:lstStyle/>
          <a:p>
            <a:r>
              <a:rPr lang="en-US" b="1" dirty="0" smtClean="0">
                <a:solidFill>
                  <a:schemeClr val="bg1"/>
                </a:solidFill>
              </a:rPr>
              <a:t>Section 9.4 </a:t>
            </a:r>
            <a:endParaRPr lang="en-US" b="1" dirty="0">
              <a:solidFill>
                <a:schemeClr val="bg1"/>
              </a:solidFill>
            </a:endParaRPr>
          </a:p>
        </p:txBody>
      </p:sp>
    </p:spTree>
    <p:extLst>
      <p:ext uri="{BB962C8B-B14F-4D97-AF65-F5344CB8AC3E}">
        <p14:creationId xmlns:p14="http://schemas.microsoft.com/office/powerpoint/2010/main" val="19051797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Golf </a:t>
            </a:r>
            <a:r>
              <a:rPr lang="en-US" dirty="0" smtClean="0"/>
              <a:t>Putts (1 of 2)</a:t>
            </a:r>
            <a:endParaRPr lang="en-US" dirty="0"/>
          </a:p>
        </p:txBody>
      </p:sp>
      <p:pic>
        <p:nvPicPr>
          <p:cNvPr id="12" name="Picture Placeholder 11" descr="An annotated table followed by a text with an equation. The table has four columns with row headers that read Length, Made, Missed, and Pi hat. The data presented are as follows: &#10;Column 1: Length: 3, Made: 84, Missed: 17, Pi hat: 0.826.&#10;Column 2: Length: 4, Made: 88, Missed: 31, Pi hat: 0.730.&#10;Column 3: Length: 5, Made: 61, Missed: 47, Pi hat: 0.605.&#10;Column 4: Length: 6, Made: 61, Missed: 64, Pi hat: 0.465.&#10;Column 5: Length: 7, Made: 44, Missed: 90, Pi hat: 0.330.&#10;The text with the equation reads When Length equals 3, the model predicts Pi hat subscript 3 equals e to the power of 3.256 minus 0.566.3 over 1 plus e to the power of 3.256 minus 0.566.3 equals 0.826."/>
          <p:cNvPicPr>
            <a:picLocks noGrp="1" noChangeAspect="1"/>
          </p:cNvPicPr>
          <p:nvPr>
            <p:ph type="pic" sz="quarter" idx="11"/>
          </p:nvPr>
        </p:nvPicPr>
        <p:blipFill>
          <a:blip r:embed="rId2"/>
          <a:stretch>
            <a:fillRect/>
          </a:stretch>
        </p:blipFill>
        <p:spPr>
          <a:xfrm>
            <a:off x="1048515" y="1680496"/>
            <a:ext cx="7107885" cy="3424904"/>
          </a:xfrm>
          <a:prstGeom prst="rect">
            <a:avLst/>
          </a:prstGeom>
          <a:noFill/>
          <a:ln>
            <a:noFill/>
          </a:ln>
        </p:spPr>
      </p:pic>
      <p:sp>
        <p:nvSpPr>
          <p:cNvPr id="3" name="Content Placeholder 2"/>
          <p:cNvSpPr>
            <a:spLocks noGrp="1"/>
          </p:cNvSpPr>
          <p:nvPr>
            <p:ph idx="1"/>
          </p:nvPr>
        </p:nvSpPr>
        <p:spPr>
          <a:xfrm>
            <a:off x="266700" y="5453742"/>
            <a:ext cx="8610600" cy="489858"/>
          </a:xfrm>
        </p:spPr>
        <p:txBody>
          <a:bodyPr>
            <a:normAutofit/>
          </a:bodyPr>
          <a:lstStyle/>
          <a:p>
            <a:pPr marL="0" indent="0">
              <a:buNone/>
            </a:pPr>
            <a:r>
              <a:rPr lang="en-US" altLang="en-US" dirty="0"/>
              <a:t>The likelihood comment for Length = 3 </a:t>
            </a:r>
            <a:r>
              <a:rPr lang="en-US" altLang="en-US" dirty="0" smtClean="0"/>
              <a:t>is 0.826</a:t>
            </a:r>
            <a:r>
              <a:rPr lang="en-US" altLang="en-US" baseline="30000" dirty="0" smtClean="0"/>
              <a:t>84</a:t>
            </a:r>
            <a:r>
              <a:rPr lang="en-US" altLang="en-US" dirty="0" smtClean="0"/>
              <a:t>0.174</a:t>
            </a:r>
            <a:r>
              <a:rPr lang="en-US" altLang="en-US" baseline="30000" dirty="0" smtClean="0"/>
              <a:t>17</a:t>
            </a:r>
            <a:endParaRPr lang="en-US" altLang="en-US" baseline="30000" dirty="0"/>
          </a:p>
        </p:txBody>
      </p:sp>
    </p:spTree>
    <p:extLst>
      <p:ext uri="{BB962C8B-B14F-4D97-AF65-F5344CB8AC3E}">
        <p14:creationId xmlns:p14="http://schemas.microsoft.com/office/powerpoint/2010/main" val="29726476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Golf </a:t>
            </a:r>
            <a:r>
              <a:rPr lang="en-US" dirty="0" smtClean="0"/>
              <a:t>Putts (2 of 2)</a:t>
            </a:r>
            <a:endParaRPr lang="en-US" dirty="0"/>
          </a:p>
        </p:txBody>
      </p:sp>
      <p:pic>
        <p:nvPicPr>
          <p:cNvPr id="5" name="Picture Placeholder 4" descr="A table has four columns with row headers that read Length, Made, Missed, and Pi hat. The data presented are as follows: &#10;Column 1: Length: 3, Made: 84, Missed: 17, Pi hat: 0.826.&#10;Column 2: Length: 4, Made: 88, Missed: 31, Pi hat: 0.730.&#10;Column 3: Length: 5, Made: 61, Missed: 47, Pi hat: 0.605.&#10;Column 4: Length: 6, Made: 61, Missed: 64, Pi hat: 0.465.&#10;Column 5: Length: 7, Made: 44, Missed: 90, Pi hat: 0.330."/>
          <p:cNvPicPr>
            <a:picLocks noGrp="1" noChangeAspect="1"/>
          </p:cNvPicPr>
          <p:nvPr>
            <p:ph type="pic" sz="quarter" idx="11"/>
          </p:nvPr>
        </p:nvPicPr>
        <p:blipFill>
          <a:blip r:embed="rId2"/>
          <a:stretch>
            <a:fillRect/>
          </a:stretch>
        </p:blipFill>
        <p:spPr>
          <a:xfrm>
            <a:off x="228600" y="1371600"/>
            <a:ext cx="7030493" cy="1932392"/>
          </a:xfrm>
          <a:prstGeom prst="rect">
            <a:avLst/>
          </a:prstGeom>
          <a:noFill/>
          <a:ln>
            <a:noFill/>
          </a:ln>
        </p:spPr>
      </p:pic>
      <p:sp>
        <p:nvSpPr>
          <p:cNvPr id="3" name="Content Placeholder 2"/>
          <p:cNvSpPr>
            <a:spLocks noGrp="1"/>
          </p:cNvSpPr>
          <p:nvPr>
            <p:ph idx="1"/>
          </p:nvPr>
        </p:nvSpPr>
        <p:spPr>
          <a:xfrm>
            <a:off x="152400" y="3352800"/>
            <a:ext cx="8724900" cy="2895600"/>
          </a:xfrm>
        </p:spPr>
        <p:txBody>
          <a:bodyPr>
            <a:normAutofit/>
          </a:bodyPr>
          <a:lstStyle/>
          <a:p>
            <a:pPr marL="0" indent="0">
              <a:buNone/>
            </a:pPr>
            <a:r>
              <a:rPr lang="en-US" altLang="en-US" dirty="0"/>
              <a:t>Combining for all the data, the Likelihood is:</a:t>
            </a:r>
            <a:endParaRPr lang="en-US" dirty="0"/>
          </a:p>
          <a:p>
            <a:pPr marL="0" indent="0" algn="ctr">
              <a:buNone/>
            </a:pPr>
            <a:r>
              <a:rPr lang="en-US" altLang="en-US" i="1" dirty="0"/>
              <a:t>L</a:t>
            </a:r>
            <a:r>
              <a:rPr lang="en-US" altLang="en-US" dirty="0"/>
              <a:t>=0.826</a:t>
            </a:r>
            <a:r>
              <a:rPr lang="en-US" altLang="en-US" baseline="30000" dirty="0"/>
              <a:t>84</a:t>
            </a:r>
            <a:r>
              <a:rPr lang="en-US" altLang="en-US" dirty="0"/>
              <a:t>0.174</a:t>
            </a:r>
            <a:r>
              <a:rPr lang="en-US" altLang="en-US" baseline="30000" dirty="0"/>
              <a:t>17</a:t>
            </a:r>
            <a:r>
              <a:rPr lang="en-US" altLang="en-US" dirty="0"/>
              <a:t>0.730</a:t>
            </a:r>
            <a:r>
              <a:rPr lang="en-US" altLang="en-US" baseline="30000" dirty="0"/>
              <a:t>88</a:t>
            </a:r>
            <a:r>
              <a:rPr lang="en-US" altLang="en-US" dirty="0"/>
              <a:t>0.270</a:t>
            </a:r>
            <a:r>
              <a:rPr lang="en-US" altLang="en-US" baseline="30000" dirty="0"/>
              <a:t>31</a:t>
            </a:r>
            <a:r>
              <a:rPr lang="en-US" altLang="en-US" dirty="0"/>
              <a:t>···0.330</a:t>
            </a:r>
            <a:r>
              <a:rPr lang="en-US" altLang="en-US" baseline="30000" dirty="0"/>
              <a:t>44</a:t>
            </a:r>
            <a:r>
              <a:rPr lang="en-US" altLang="en-US" dirty="0"/>
              <a:t>0.670</a:t>
            </a:r>
            <a:r>
              <a:rPr lang="en-US" altLang="en-US" baseline="30000" dirty="0"/>
              <a:t>90</a:t>
            </a:r>
          </a:p>
          <a:p>
            <a:pPr marL="0" indent="0">
              <a:buNone/>
            </a:pPr>
            <a:r>
              <a:rPr lang="en-US" altLang="en-US" i="1" dirty="0"/>
              <a:t>L</a:t>
            </a:r>
            <a:r>
              <a:rPr lang="en-US" altLang="en-US" dirty="0"/>
              <a:t> is a VERY small number, so we look at log(</a:t>
            </a:r>
            <a:r>
              <a:rPr lang="en-US" altLang="en-US" i="1" dirty="0"/>
              <a:t>L</a:t>
            </a:r>
            <a:r>
              <a:rPr lang="en-US" altLang="en-US" dirty="0"/>
              <a:t>)</a:t>
            </a:r>
          </a:p>
          <a:p>
            <a:pPr marL="0" indent="0" algn="ctr">
              <a:buNone/>
            </a:pPr>
            <a:r>
              <a:rPr lang="en-US" altLang="en-US" dirty="0"/>
              <a:t>l</a:t>
            </a:r>
            <a:r>
              <a:rPr lang="en-US" altLang="en-US" i="1" dirty="0"/>
              <a:t>og</a:t>
            </a:r>
            <a:r>
              <a:rPr lang="en-US" altLang="en-US" dirty="0"/>
              <a:t>(</a:t>
            </a:r>
            <a:r>
              <a:rPr lang="en-US" altLang="en-US" i="1" dirty="0"/>
              <a:t>L</a:t>
            </a:r>
            <a:r>
              <a:rPr lang="en-US" altLang="en-US" dirty="0"/>
              <a:t>) = 84log(0.826) + 17log(0.174) + ···</a:t>
            </a:r>
          </a:p>
          <a:p>
            <a:pPr marL="0" indent="1600200" algn="ctr">
              <a:buNone/>
            </a:pPr>
            <a:r>
              <a:rPr lang="en-US" altLang="en-US" dirty="0"/>
              <a:t>+44log(0.330) + 90log(0.670) = −359.95</a:t>
            </a:r>
          </a:p>
          <a:p>
            <a:pPr marL="0" indent="0">
              <a:buNone/>
            </a:pPr>
            <a:r>
              <a:rPr lang="en-US" dirty="0"/>
              <a:t>Coefficients are chosen to make </a:t>
            </a:r>
            <a:r>
              <a:rPr lang="en-US" altLang="en-US" i="1" dirty="0"/>
              <a:t>log</a:t>
            </a:r>
            <a:r>
              <a:rPr lang="en-US" altLang="en-US" dirty="0"/>
              <a:t>(</a:t>
            </a:r>
            <a:r>
              <a:rPr lang="en-US" altLang="en-US" i="1" dirty="0"/>
              <a:t>L</a:t>
            </a:r>
            <a:r>
              <a:rPr lang="en-US" altLang="en-US" dirty="0"/>
              <a:t>) </a:t>
            </a:r>
            <a:r>
              <a:rPr lang="en-US" dirty="0"/>
              <a:t>as big as possible</a:t>
            </a:r>
          </a:p>
        </p:txBody>
      </p:sp>
    </p:spTree>
    <p:extLst>
      <p:ext uri="{BB962C8B-B14F-4D97-AF65-F5344CB8AC3E}">
        <p14:creationId xmlns:p14="http://schemas.microsoft.com/office/powerpoint/2010/main" val="1836300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Residual Deviance in R</a:t>
            </a:r>
          </a:p>
        </p:txBody>
      </p:sp>
      <p:sp>
        <p:nvSpPr>
          <p:cNvPr id="3" name="Content Placeholder 2"/>
          <p:cNvSpPr>
            <a:spLocks noGrp="1"/>
          </p:cNvSpPr>
          <p:nvPr>
            <p:ph idx="1"/>
          </p:nvPr>
        </p:nvSpPr>
        <p:spPr>
          <a:xfrm>
            <a:off x="243114" y="1415142"/>
            <a:ext cx="8610600" cy="1027794"/>
          </a:xfrm>
        </p:spPr>
        <p:txBody>
          <a:bodyPr>
            <a:normAutofit/>
          </a:bodyPr>
          <a:lstStyle/>
          <a:p>
            <a:pPr marL="0" indent="0">
              <a:spcBef>
                <a:spcPts val="624"/>
              </a:spcBef>
              <a:buNone/>
            </a:pPr>
            <a:r>
              <a:rPr lang="en-US" dirty="0" smtClean="0">
                <a:solidFill>
                  <a:schemeClr val="tx1"/>
                </a:solidFill>
              </a:rPr>
              <a:t>In assessing the overall fit, we often look at </a:t>
            </a:r>
            <a:r>
              <a:rPr lang="en-US" b="1" dirty="0" smtClean="0">
                <a:solidFill>
                  <a:schemeClr val="tx1"/>
                </a:solidFill>
              </a:rPr>
              <a:t>−2log(</a:t>
            </a:r>
            <a:r>
              <a:rPr lang="en-US" b="1" i="1" dirty="0" smtClean="0">
                <a:solidFill>
                  <a:schemeClr val="tx1"/>
                </a:solidFill>
              </a:rPr>
              <a:t>L</a:t>
            </a:r>
            <a:r>
              <a:rPr lang="en-US" b="1" dirty="0" smtClean="0">
                <a:solidFill>
                  <a:schemeClr val="tx1"/>
                </a:solidFill>
              </a:rPr>
              <a:t>)</a:t>
            </a:r>
            <a:r>
              <a:rPr lang="en-US" dirty="0" smtClean="0">
                <a:solidFill>
                  <a:schemeClr val="tx1"/>
                </a:solidFill>
              </a:rPr>
              <a:t>, </a:t>
            </a:r>
            <a:r>
              <a:rPr lang="en-US" dirty="0">
                <a:solidFill>
                  <a:schemeClr val="tx1"/>
                </a:solidFill>
              </a:rPr>
              <a:t>labeled as </a:t>
            </a:r>
            <a:r>
              <a:rPr lang="en-US" b="1" i="1" dirty="0">
                <a:solidFill>
                  <a:schemeClr val="tx1"/>
                </a:solidFill>
              </a:rPr>
              <a:t>residual deviance </a:t>
            </a:r>
            <a:r>
              <a:rPr lang="en-US" dirty="0">
                <a:solidFill>
                  <a:schemeClr val="tx1"/>
                </a:solidFill>
              </a:rPr>
              <a:t>in R</a:t>
            </a:r>
            <a:r>
              <a:rPr lang="en-US" dirty="0" smtClean="0">
                <a:solidFill>
                  <a:schemeClr val="tx1"/>
                </a:solidFill>
              </a:rPr>
              <a:t>.</a:t>
            </a:r>
            <a:endParaRPr lang="en-US" dirty="0">
              <a:solidFill>
                <a:schemeClr val="tx1"/>
              </a:solidFill>
            </a:endParaRPr>
          </a:p>
        </p:txBody>
      </p:sp>
      <p:pic>
        <p:nvPicPr>
          <p:cNvPr id="12" name="Picture Placeholder 11" descr="A table followed by a text with an equation. The table has two rows and four columns with the column headers that read Estimate, Standard Error, z value, and Pr greater than absolute value of z. The data presented in the table are as follows:&#10;Row 1. Intercept: Estimate: 3.25684, Standard Error: 0.36893, z value: 8.828, Pr greater than absolute value of z: lesser than 2e minus 16, Three asterisks.&#10;Row 2. Length: Estimate: negative 0.56614, Standard Error: 0.06747, z value: negative 8.391, Pr greater than absolute value of z: lesser than 2e minus 16, Three asterisks&#10;The text at the bottom reads Null deviance: 800.21 on 586 degree of freedom. Residual deviance: 719.89 on 585 degree of freedom A I C 723.89.  &#10;A text at the bottom reads for putts 1: negative 2 log of L equals negative 2. (Negative 359.95) equals 719.9. An arrow from the value 719.9 points to Residual deviance: 719.89."/>
          <p:cNvPicPr>
            <a:picLocks noGrp="1" noChangeAspect="1"/>
          </p:cNvPicPr>
          <p:nvPr>
            <p:ph type="pic" sz="quarter" idx="11"/>
          </p:nvPr>
        </p:nvPicPr>
        <p:blipFill>
          <a:blip r:embed="rId2"/>
          <a:stretch>
            <a:fillRect/>
          </a:stretch>
        </p:blipFill>
        <p:spPr>
          <a:xfrm>
            <a:off x="360871" y="2472176"/>
            <a:ext cx="8173529" cy="2785624"/>
          </a:xfrm>
          <a:prstGeom prst="rect">
            <a:avLst/>
          </a:prstGeom>
          <a:noFill/>
          <a:ln>
            <a:noFill/>
          </a:ln>
        </p:spPr>
      </p:pic>
      <p:sp>
        <p:nvSpPr>
          <p:cNvPr id="8" name="Content Placeholder 7"/>
          <p:cNvSpPr>
            <a:spLocks noGrp="1"/>
          </p:cNvSpPr>
          <p:nvPr>
            <p:ph sz="quarter" idx="14"/>
          </p:nvPr>
        </p:nvSpPr>
        <p:spPr>
          <a:xfrm>
            <a:off x="373958" y="5338489"/>
            <a:ext cx="8172401" cy="897791"/>
          </a:xfrm>
        </p:spPr>
        <p:txBody>
          <a:bodyPr>
            <a:normAutofit/>
          </a:bodyPr>
          <a:lstStyle/>
          <a:p>
            <a:pPr marL="0" indent="0">
              <a:spcBef>
                <a:spcPts val="0"/>
              </a:spcBef>
              <a:buNone/>
            </a:pPr>
            <a:r>
              <a:rPr lang="en-US" dirty="0" smtClean="0">
                <a:solidFill>
                  <a:schemeClr val="tx1"/>
                </a:solidFill>
              </a:rPr>
              <a:t>Note: We want </a:t>
            </a:r>
            <a:r>
              <a:rPr lang="en-US" dirty="0"/>
              <a:t>−2log(</a:t>
            </a:r>
            <a:r>
              <a:rPr lang="en-US" i="1" dirty="0"/>
              <a:t>L</a:t>
            </a:r>
            <a:r>
              <a:rPr lang="en-US" dirty="0"/>
              <a:t>), </a:t>
            </a:r>
            <a:r>
              <a:rPr lang="en-US" dirty="0" smtClean="0">
                <a:solidFill>
                  <a:schemeClr val="tx1"/>
                </a:solidFill>
              </a:rPr>
              <a:t>to </a:t>
            </a:r>
            <a:r>
              <a:rPr lang="en-US" dirty="0">
                <a:solidFill>
                  <a:schemeClr val="tx1"/>
                </a:solidFill>
              </a:rPr>
              <a:t>be small</a:t>
            </a:r>
            <a:r>
              <a:rPr lang="en-US" dirty="0" smtClean="0">
                <a:solidFill>
                  <a:schemeClr val="tx1"/>
                </a:solidFill>
              </a:rPr>
              <a:t>.</a:t>
            </a:r>
            <a:endParaRPr lang="en-US" dirty="0">
              <a:solidFill>
                <a:schemeClr val="tx1"/>
              </a:solidFill>
            </a:endParaRPr>
          </a:p>
          <a:p>
            <a:pPr marL="914400" indent="-58738">
              <a:spcBef>
                <a:spcPts val="0"/>
              </a:spcBef>
              <a:buNone/>
            </a:pPr>
            <a:r>
              <a:rPr lang="en-US" dirty="0" smtClean="0">
                <a:solidFill>
                  <a:schemeClr val="tx1"/>
                </a:solidFill>
              </a:rPr>
              <a:t>Think </a:t>
            </a:r>
            <a:r>
              <a:rPr lang="en-US" dirty="0">
                <a:solidFill>
                  <a:schemeClr val="tx1"/>
                </a:solidFill>
              </a:rPr>
              <a:t>of it like SSE in ordinary regression</a:t>
            </a:r>
            <a:r>
              <a:rPr lang="en-US" dirty="0" smtClean="0">
                <a:solidFill>
                  <a:schemeClr val="tx1"/>
                </a:solidFill>
              </a:rPr>
              <a:t>.</a:t>
            </a:r>
            <a:endParaRPr lang="en-US" dirty="0">
              <a:solidFill>
                <a:schemeClr val="tx1"/>
              </a:solidFill>
            </a:endParaRPr>
          </a:p>
        </p:txBody>
      </p:sp>
    </p:spTree>
    <p:extLst>
      <p:ext uri="{BB962C8B-B14F-4D97-AF65-F5344CB8AC3E}">
        <p14:creationId xmlns:p14="http://schemas.microsoft.com/office/powerpoint/2010/main" val="15094174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Predict Sex for Pulse Data</a:t>
            </a:r>
          </a:p>
        </p:txBody>
      </p:sp>
      <p:sp>
        <p:nvSpPr>
          <p:cNvPr id="3" name="Content Placeholder 2"/>
          <p:cNvSpPr>
            <a:spLocks noGrp="1"/>
          </p:cNvSpPr>
          <p:nvPr>
            <p:ph idx="1"/>
          </p:nvPr>
        </p:nvSpPr>
        <p:spPr>
          <a:xfrm>
            <a:off x="228600" y="1395522"/>
            <a:ext cx="6553200" cy="478452"/>
          </a:xfrm>
        </p:spPr>
        <p:txBody>
          <a:bodyPr>
            <a:noAutofit/>
          </a:bodyPr>
          <a:lstStyle/>
          <a:p>
            <a:pPr marL="0" indent="0">
              <a:lnSpc>
                <a:spcPct val="110000"/>
              </a:lnSpc>
              <a:spcBef>
                <a:spcPts val="624"/>
              </a:spcBef>
              <a:buNone/>
            </a:pPr>
            <a:r>
              <a:rPr lang="en-US" dirty="0"/>
              <a:t>Using Hgt</a:t>
            </a:r>
            <a:r>
              <a:rPr lang="en-US" dirty="0" smtClean="0"/>
              <a:t>:</a:t>
            </a:r>
            <a:endParaRPr lang="en-US" dirty="0"/>
          </a:p>
        </p:txBody>
      </p:sp>
      <p:pic>
        <p:nvPicPr>
          <p:cNvPr id="12" name="Picture Placeholder 11" descr="Two command lines followed by an annotated coefficients table. The command lines read as follows: &#10;Prompt, l Mod Sex 1 equals g l m (Sex approximately equals H g t, family equals binomial, data equals Pulse).&#10;Prompt, summary (l Mod Sex 1).&#10;The coefficients table has two rows and four columns with the column headers that read Estimate, Standard Error, z value, and Pr greater than absolute value of z. The data presented are as follows:&#10;Row 1. Intercept:  Estimate: 64.1416, Standard Error: 8.3694, z value: 7.664, Pr greater than absolute value of z: 1.81e minus 14, three asterisks.&#10;Row 2. H g t:  Estimate: negative 0.9424, Standard Error: 0.1227, z value: negative 7.680, Pr greater than absolute value of z: 1.60e minus 14, three asterisks.&#10;A text at the bottom reads Null deviance: 321.00 on 231 degree of freedom, Residual deviance: 135.63 on 230 degree of freedom. The value 135.63 is circled and a text beside the table reads Better."/>
          <p:cNvPicPr>
            <a:picLocks noGrp="1" noChangeAspect="1"/>
          </p:cNvPicPr>
          <p:nvPr>
            <p:ph type="pic" sz="quarter" idx="11"/>
          </p:nvPr>
        </p:nvPicPr>
        <p:blipFill>
          <a:blip r:embed="rId2"/>
          <a:stretch>
            <a:fillRect/>
          </a:stretch>
        </p:blipFill>
        <p:spPr>
          <a:xfrm>
            <a:off x="273786" y="1972923"/>
            <a:ext cx="6264684" cy="1811772"/>
          </a:xfrm>
          <a:prstGeom prst="rect">
            <a:avLst/>
          </a:prstGeom>
          <a:noFill/>
          <a:ln>
            <a:noFill/>
          </a:ln>
        </p:spPr>
      </p:pic>
      <p:sp>
        <p:nvSpPr>
          <p:cNvPr id="6" name="Content Placeholder 5"/>
          <p:cNvSpPr>
            <a:spLocks noGrp="1"/>
          </p:cNvSpPr>
          <p:nvPr>
            <p:ph type="body" sz="quarter" idx="10"/>
          </p:nvPr>
        </p:nvSpPr>
        <p:spPr>
          <a:xfrm>
            <a:off x="165462" y="3839598"/>
            <a:ext cx="6373008" cy="503802"/>
          </a:xfrm>
        </p:spPr>
        <p:txBody>
          <a:bodyPr>
            <a:normAutofit/>
          </a:bodyPr>
          <a:lstStyle/>
          <a:p>
            <a:pPr marL="0" indent="0">
              <a:buNone/>
            </a:pPr>
            <a:r>
              <a:rPr lang="en-US" dirty="0"/>
              <a:t>Using Rest (resting pulse rate</a:t>
            </a:r>
            <a:r>
              <a:rPr lang="en-US" dirty="0" smtClean="0"/>
              <a:t>):</a:t>
            </a:r>
            <a:endParaRPr lang="en-US" dirty="0"/>
          </a:p>
        </p:txBody>
      </p:sp>
      <p:pic>
        <p:nvPicPr>
          <p:cNvPr id="13" name="Picture Placeholder 12" descr="Two command lines followed by an annotated coefficients table. The command lines read as follows: &#10;Prompt, l mod Sex 2 equals g l m (Sex approximately equals Rest, family equals binomial, data equals Pulse).&#10;Prompt, summary (l Mod Sex 2) Logistic Regression Table.&#10;The coefficients table has two rows and four columns with the column headers that read Estimate, Standard Error, z value, and Pr greater than absolute value of z. The data presented are as follows:&#10;Row 1. Intercept:  Estimate: negative 2.47423, Standard Error: 0.95964, z value: Negative 2.578, Pr greater than absolute value of z: 0.00993, three asterisks.&#10;Row 2. H g t:  Rest: 0.03467, Standard Error: 0.01390, z value: negative 2.494, Pr greater than absolute value of z: 0.01262 Asterisk.&#10;A text at the bottom reads Null deviance: 321.00 on 231 degree of freedom, Residual deviance: 314.47 on 230 degree of freedom. The value 135.63 is circled."/>
          <p:cNvPicPr>
            <a:picLocks noGrp="1" noChangeAspect="1"/>
          </p:cNvPicPr>
          <p:nvPr>
            <p:ph type="pic" sz="quarter" idx="13"/>
          </p:nvPr>
        </p:nvPicPr>
        <p:blipFill>
          <a:blip r:embed="rId3"/>
          <a:stretch>
            <a:fillRect/>
          </a:stretch>
        </p:blipFill>
        <p:spPr>
          <a:xfrm>
            <a:off x="228600" y="4419930"/>
            <a:ext cx="6473088" cy="1828470"/>
          </a:xfrm>
          <a:prstGeom prst="rect">
            <a:avLst/>
          </a:prstGeom>
          <a:noFill/>
          <a:ln>
            <a:noFill/>
          </a:ln>
        </p:spPr>
      </p:pic>
    </p:spTree>
    <p:extLst>
      <p:ext uri="{BB962C8B-B14F-4D97-AF65-F5344CB8AC3E}">
        <p14:creationId xmlns:p14="http://schemas.microsoft.com/office/powerpoint/2010/main" val="18868939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Evaluating Overall Fit</a:t>
            </a:r>
          </a:p>
        </p:txBody>
      </p:sp>
      <p:pic>
        <p:nvPicPr>
          <p:cNvPr id="12" name="Picture Placeholder 11" descr="A text followed by equations. The text reads Test for overall fit (similar to regression A N O V A). G equals improvement in negative 2 log (L) over a Modl with just a constant term (null deviance). Compare to x squared with k d.f. (chi-square). An arrow points to D.F and reads numbers of predictors.&#10;The equations read H subscript 0: Beta subscript 1 equals 0 and H subscript a: Beta subscript 1 does not equal 0.&#10;A text reads Null deviance: 800.21 on 586 degree of freedom, Residual deviance: 719.89 on 585 degree of freedom. An arrow from H subscript 0: Beta subscript 1 equals 0 points to the value 800.21 and another arrow from H subscript a: Beta subscript 1 does not equal 0 points to the value 719.89.&#10;Text at the bottom reads G equals 800.2 minus 719.9 equals 80.3. P value approximately equals 0, Reject H subscript 0. A command line reads Prompt, 1 – p chi square (80.3, 1); [1] 0."/>
          <p:cNvPicPr>
            <a:picLocks noGrp="1" noChangeAspect="1"/>
          </p:cNvPicPr>
          <p:nvPr>
            <p:ph type="pic" sz="quarter" idx="11"/>
          </p:nvPr>
        </p:nvPicPr>
        <p:blipFill>
          <a:blip r:embed="rId2"/>
          <a:stretch>
            <a:fillRect/>
          </a:stretch>
        </p:blipFill>
        <p:spPr>
          <a:xfrm>
            <a:off x="990600" y="1524000"/>
            <a:ext cx="7021058" cy="4592073"/>
          </a:xfrm>
          <a:prstGeom prst="rect">
            <a:avLst/>
          </a:prstGeom>
          <a:noFill/>
          <a:ln>
            <a:noFill/>
          </a:ln>
        </p:spPr>
      </p:pic>
    </p:spTree>
    <p:extLst>
      <p:ext uri="{BB962C8B-B14F-4D97-AF65-F5344CB8AC3E}">
        <p14:creationId xmlns:p14="http://schemas.microsoft.com/office/powerpoint/2010/main" val="27680756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Finding G</a:t>
            </a:r>
          </a:p>
        </p:txBody>
      </p:sp>
      <p:pic>
        <p:nvPicPr>
          <p:cNvPr id="11" name="Picture Placeholder 10" descr="Two equations read H subscript 0: Beta subscript 1 equals 0; Logit (pi) equals Beta subscript 0. "/>
          <p:cNvPicPr>
            <a:picLocks noGrp="1" noChangeAspect="1"/>
          </p:cNvPicPr>
          <p:nvPr>
            <p:ph type="pic" sz="quarter" idx="11"/>
          </p:nvPr>
        </p:nvPicPr>
        <p:blipFill>
          <a:blip r:embed="rId2"/>
          <a:stretch>
            <a:fillRect/>
          </a:stretch>
        </p:blipFill>
        <p:spPr>
          <a:xfrm>
            <a:off x="282164" y="1386255"/>
            <a:ext cx="1946496" cy="918455"/>
          </a:xfrm>
          <a:prstGeom prst="rect">
            <a:avLst/>
          </a:prstGeom>
          <a:noFill/>
          <a:ln>
            <a:noFill/>
          </a:ln>
        </p:spPr>
      </p:pic>
      <p:pic>
        <p:nvPicPr>
          <p:cNvPr id="12" name="Picture Placeholder 11" descr="Two equations read H subscript a: Beta subscript 1 does not equal 0; Logit (pi) equals Beta subscript 0 plus Beta subscript 1 times x. "/>
          <p:cNvPicPr>
            <a:picLocks noGrp="1" noChangeAspect="1"/>
          </p:cNvPicPr>
          <p:nvPr>
            <p:ph type="pic" sz="quarter" idx="13"/>
          </p:nvPr>
        </p:nvPicPr>
        <p:blipFill>
          <a:blip r:embed="rId3"/>
          <a:stretch>
            <a:fillRect/>
          </a:stretch>
        </p:blipFill>
        <p:spPr>
          <a:xfrm>
            <a:off x="6434202" y="1388672"/>
            <a:ext cx="2459962" cy="858000"/>
          </a:xfrm>
          <a:prstGeom prst="rect">
            <a:avLst/>
          </a:prstGeom>
          <a:noFill/>
          <a:ln>
            <a:noFill/>
          </a:ln>
        </p:spPr>
      </p:pic>
      <p:sp>
        <p:nvSpPr>
          <p:cNvPr id="3" name="Content Placeholder 2"/>
          <p:cNvSpPr>
            <a:spLocks noGrp="1"/>
          </p:cNvSpPr>
          <p:nvPr>
            <p:ph idx="1"/>
          </p:nvPr>
        </p:nvSpPr>
        <p:spPr>
          <a:xfrm>
            <a:off x="154576" y="2362200"/>
            <a:ext cx="8760824" cy="1158057"/>
          </a:xfrm>
        </p:spPr>
        <p:txBody>
          <a:bodyPr>
            <a:noAutofit/>
          </a:bodyPr>
          <a:lstStyle/>
          <a:p>
            <a:pPr marL="0" indent="0">
              <a:spcBef>
                <a:spcPts val="624"/>
              </a:spcBef>
              <a:buNone/>
            </a:pPr>
            <a:r>
              <a:rPr lang="en-US" altLang="en-US" sz="2200" dirty="0"/>
              <a:t>Suppose that we </a:t>
            </a:r>
            <a:r>
              <a:rPr lang="en-US" altLang="en-US" sz="2200" i="1" dirty="0"/>
              <a:t>don’</a:t>
            </a:r>
            <a:r>
              <a:rPr lang="en-US" altLang="ja-JP" sz="2200" i="1" dirty="0"/>
              <a:t>t</a:t>
            </a:r>
            <a:r>
              <a:rPr lang="en-US" altLang="ja-JP" sz="2200" dirty="0"/>
              <a:t> use the length in predicting putting success and use same </a:t>
            </a:r>
            <a:r>
              <a:rPr lang="el-GR" altLang="ja-JP" sz="2200" i="1" dirty="0"/>
              <a:t>π</a:t>
            </a:r>
            <a:r>
              <a:rPr lang="en-US" altLang="ja-JP" sz="2200" dirty="0"/>
              <a:t> for every </a:t>
            </a:r>
            <a:r>
              <a:rPr lang="en-US" altLang="ja-JP" sz="2200" dirty="0" smtClean="0"/>
              <a:t>length.</a:t>
            </a:r>
          </a:p>
          <a:p>
            <a:pPr marL="0" indent="0">
              <a:spcBef>
                <a:spcPts val="624"/>
              </a:spcBef>
              <a:buNone/>
            </a:pPr>
            <a:r>
              <a:rPr lang="en-US" altLang="en-US" sz="2200" dirty="0" smtClean="0"/>
              <a:t>Combining </a:t>
            </a:r>
            <a:r>
              <a:rPr lang="en-US" altLang="en-US" sz="2200" dirty="0"/>
              <a:t>all putts</a:t>
            </a:r>
            <a:r>
              <a:rPr lang="en-US" altLang="en-US" sz="2200" dirty="0" smtClean="0"/>
              <a:t>: </a:t>
            </a:r>
            <a:r>
              <a:rPr lang="en-US" altLang="en-US" sz="2200" dirty="0"/>
              <a:t>338 made out of </a:t>
            </a:r>
            <a:r>
              <a:rPr lang="en-US" altLang="en-US" sz="2200" dirty="0" smtClean="0"/>
              <a:t>587</a:t>
            </a:r>
            <a:endParaRPr lang="en-US" altLang="en-US" sz="2200" dirty="0"/>
          </a:p>
        </p:txBody>
      </p:sp>
      <p:pic>
        <p:nvPicPr>
          <p:cNvPr id="13" name="Picture Placeholder 12" descr="An equation reads pi hat equals 338 over 587 equals 0.5758."/>
          <p:cNvPicPr>
            <a:picLocks noGrp="1" noChangeAspect="1"/>
          </p:cNvPicPr>
          <p:nvPr>
            <p:ph type="pic" sz="quarter" idx="17"/>
          </p:nvPr>
        </p:nvPicPr>
        <p:blipFill>
          <a:blip r:embed="rId4"/>
          <a:stretch>
            <a:fillRect/>
          </a:stretch>
        </p:blipFill>
        <p:spPr>
          <a:xfrm>
            <a:off x="304800" y="3657600"/>
            <a:ext cx="2153387" cy="774178"/>
          </a:xfrm>
          <a:prstGeom prst="rect">
            <a:avLst/>
          </a:prstGeom>
          <a:noFill/>
          <a:ln>
            <a:noFill/>
          </a:ln>
        </p:spPr>
      </p:pic>
      <p:sp>
        <p:nvSpPr>
          <p:cNvPr id="5" name="Content Placeholder 4"/>
          <p:cNvSpPr>
            <a:spLocks noGrp="1"/>
          </p:cNvSpPr>
          <p:nvPr>
            <p:ph type="body" sz="quarter" idx="10"/>
          </p:nvPr>
        </p:nvSpPr>
        <p:spPr>
          <a:xfrm>
            <a:off x="230776" y="3577746"/>
            <a:ext cx="8684624" cy="2670653"/>
          </a:xfrm>
        </p:spPr>
        <p:txBody>
          <a:bodyPr>
            <a:noAutofit/>
          </a:bodyPr>
          <a:lstStyle/>
          <a:p>
            <a:pPr marL="2578100" indent="0">
              <a:spcBef>
                <a:spcPts val="624"/>
              </a:spcBef>
              <a:buNone/>
            </a:pPr>
            <a:r>
              <a:rPr lang="en-US" sz="2000" i="1" dirty="0" smtClean="0"/>
              <a:t>L </a:t>
            </a:r>
            <a:r>
              <a:rPr lang="en-US" sz="2000" dirty="0" smtClean="0"/>
              <a:t>= (0.5758)</a:t>
            </a:r>
            <a:r>
              <a:rPr lang="en-US" sz="2000" baseline="30000" dirty="0" smtClean="0"/>
              <a:t>338</a:t>
            </a:r>
            <a:r>
              <a:rPr lang="en-US" sz="2000" dirty="0" smtClean="0"/>
              <a:t>(0.4242)</a:t>
            </a:r>
            <a:r>
              <a:rPr lang="en-US" sz="2000" baseline="30000" dirty="0" smtClean="0"/>
              <a:t>249</a:t>
            </a:r>
          </a:p>
          <a:p>
            <a:pPr marL="2578100" indent="0">
              <a:spcBef>
                <a:spcPts val="624"/>
              </a:spcBef>
              <a:buNone/>
            </a:pPr>
            <a:r>
              <a:rPr lang="en-US" sz="2000" dirty="0"/>
              <a:t>l</a:t>
            </a:r>
            <a:r>
              <a:rPr lang="en-US" sz="2000" dirty="0" smtClean="0"/>
              <a:t>og(</a:t>
            </a:r>
            <a:r>
              <a:rPr lang="en-US" sz="2000" i="1" dirty="0" smtClean="0"/>
              <a:t>L</a:t>
            </a:r>
            <a:r>
              <a:rPr lang="en-US" sz="2000" dirty="0" smtClean="0"/>
              <a:t>) = 338log(0.5758) + 249log(0.4242)</a:t>
            </a:r>
          </a:p>
          <a:p>
            <a:pPr marL="2578100" indent="793750">
              <a:spcBef>
                <a:spcPts val="624"/>
              </a:spcBef>
              <a:buNone/>
            </a:pPr>
            <a:r>
              <a:rPr lang="en-US" sz="2000" dirty="0" smtClean="0"/>
              <a:t>= −400.1</a:t>
            </a:r>
          </a:p>
          <a:p>
            <a:pPr marL="2514600" indent="-228600">
              <a:spcBef>
                <a:spcPts val="624"/>
              </a:spcBef>
              <a:buNone/>
            </a:pPr>
            <a:r>
              <a:rPr lang="en-US" sz="2000" dirty="0" smtClean="0"/>
              <a:t>−2log(</a:t>
            </a:r>
            <a:r>
              <a:rPr lang="en-US" sz="2000" i="1" dirty="0" smtClean="0"/>
              <a:t>L</a:t>
            </a:r>
            <a:r>
              <a:rPr lang="en-US" sz="2000" dirty="0" smtClean="0"/>
              <a:t>) = −2(−400.1) = 800.2</a:t>
            </a:r>
          </a:p>
          <a:p>
            <a:pPr marL="0" indent="0">
              <a:spcBef>
                <a:spcPts val="624"/>
              </a:spcBef>
              <a:buNone/>
            </a:pPr>
            <a:r>
              <a:rPr lang="en-US" altLang="en-US" sz="2000" dirty="0"/>
              <a:t>How much better do we do with Length</a:t>
            </a:r>
            <a:r>
              <a:rPr lang="en-US" altLang="en-US" sz="2000" dirty="0" smtClean="0"/>
              <a:t>?</a:t>
            </a:r>
          </a:p>
          <a:p>
            <a:pPr marL="0" indent="0">
              <a:spcBef>
                <a:spcPts val="624"/>
              </a:spcBef>
              <a:buNone/>
            </a:pPr>
            <a:r>
              <a:rPr lang="en-US" sz="2000" dirty="0"/>
              <a:t>−2log(</a:t>
            </a:r>
            <a:r>
              <a:rPr lang="en-US" sz="2000" i="1" dirty="0"/>
              <a:t>L</a:t>
            </a:r>
            <a:r>
              <a:rPr lang="en-US" sz="2000" dirty="0" smtClean="0"/>
              <a:t>) = </a:t>
            </a:r>
            <a:r>
              <a:rPr lang="en-US" sz="2000" dirty="0"/>
              <a:t>−</a:t>
            </a:r>
            <a:r>
              <a:rPr lang="en-US" sz="2000" dirty="0" smtClean="0"/>
              <a:t>2(−359.95) = 719.9 </a:t>
            </a:r>
            <a:r>
              <a:rPr lang="en-US" altLang="en-US" sz="2000" dirty="0"/>
              <a:t>Compare to </a:t>
            </a:r>
            <a:r>
              <a:rPr lang="el-GR" altLang="en-US" sz="2000" i="1" dirty="0"/>
              <a:t>χ</a:t>
            </a:r>
            <a:r>
              <a:rPr lang="en-US" altLang="en-US" sz="2000" baseline="30000" dirty="0" smtClean="0"/>
              <a:t>2</a:t>
            </a:r>
            <a:r>
              <a:rPr lang="en-US" altLang="en-US" sz="2000" baseline="-25000" dirty="0" smtClean="0"/>
              <a:t>1</a:t>
            </a:r>
          </a:p>
          <a:p>
            <a:pPr marL="0" indent="0">
              <a:spcBef>
                <a:spcPts val="624"/>
              </a:spcBef>
              <a:buNone/>
            </a:pPr>
            <a:r>
              <a:rPr lang="en-US" altLang="en-US" sz="2000" dirty="0" smtClean="0"/>
              <a:t>Improvement = 800.2</a:t>
            </a:r>
            <a:r>
              <a:rPr lang="en-US" sz="2000" dirty="0"/>
              <a:t> </a:t>
            </a:r>
            <a:r>
              <a:rPr lang="en-US" sz="2000" dirty="0" smtClean="0"/>
              <a:t>− 719.9 = </a:t>
            </a:r>
            <a:r>
              <a:rPr lang="en-US" sz="2000" i="1" dirty="0" smtClean="0"/>
              <a:t>G </a:t>
            </a:r>
            <a:r>
              <a:rPr lang="en-US" altLang="en-US" sz="2000" i="1" dirty="0"/>
              <a:t>P</a:t>
            </a:r>
            <a:r>
              <a:rPr lang="en-US" altLang="en-US" sz="2000" dirty="0"/>
              <a:t>-value </a:t>
            </a:r>
            <a:r>
              <a:rPr lang="en-US" altLang="en-US" sz="2000" dirty="0">
                <a:sym typeface="Symbol" panose="05050102010706020507" pitchFamily="18" charset="2"/>
              </a:rPr>
              <a:t> </a:t>
            </a:r>
            <a:r>
              <a:rPr lang="en-US" altLang="en-US" sz="2000" dirty="0" smtClean="0">
                <a:sym typeface="Symbol" panose="05050102010706020507" pitchFamily="18" charset="2"/>
              </a:rPr>
              <a:t>0</a:t>
            </a:r>
            <a:endParaRPr lang="en-US" altLang="en-US" sz="2000" dirty="0"/>
          </a:p>
        </p:txBody>
      </p:sp>
    </p:spTree>
    <p:extLst>
      <p:ext uri="{BB962C8B-B14F-4D97-AF65-F5344CB8AC3E}">
        <p14:creationId xmlns:p14="http://schemas.microsoft.com/office/powerpoint/2010/main" val="13726425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Test for Overall Model: Logistic</a:t>
            </a:r>
          </a:p>
        </p:txBody>
      </p:sp>
      <p:sp>
        <p:nvSpPr>
          <p:cNvPr id="3" name="Content Placeholder 2"/>
          <p:cNvSpPr>
            <a:spLocks noGrp="1"/>
          </p:cNvSpPr>
          <p:nvPr>
            <p:ph idx="1"/>
          </p:nvPr>
        </p:nvSpPr>
        <p:spPr>
          <a:xfrm>
            <a:off x="243114" y="1466163"/>
            <a:ext cx="8610600" cy="591237"/>
          </a:xfrm>
        </p:spPr>
        <p:txBody>
          <a:bodyPr>
            <a:normAutofit/>
          </a:bodyPr>
          <a:lstStyle/>
          <a:p>
            <a:pPr marL="0" indent="0">
              <a:buNone/>
            </a:pPr>
            <a:r>
              <a:rPr lang="en-US" altLang="en-US" dirty="0"/>
              <a:t>Is there something effective in the model</a:t>
            </a:r>
            <a:r>
              <a:rPr lang="en-US" altLang="en-US" dirty="0" smtClean="0"/>
              <a:t>?</a:t>
            </a:r>
            <a:endParaRPr lang="en-US" altLang="en-US" dirty="0"/>
          </a:p>
        </p:txBody>
      </p:sp>
      <p:pic>
        <p:nvPicPr>
          <p:cNvPr id="12" name="Picture Placeholder 11" descr="Two equations read as follows: H subscript 0: Beta subscript 1 equals 0, log (pi over the quantity of 1 minus pi) equals Beta subscript 0, some odds for all x. H subscript a: Beta subscript 1 does not equal 0 log (pi over the quantity of 1 minus pi) equals Beta subscript 0 plus Beta subscript 1 times x, Odds are linear function of x."/>
          <p:cNvPicPr>
            <a:picLocks noGrp="1" noChangeAspect="1"/>
          </p:cNvPicPr>
          <p:nvPr>
            <p:ph type="pic" sz="quarter" idx="11"/>
          </p:nvPr>
        </p:nvPicPr>
        <p:blipFill>
          <a:blip r:embed="rId2"/>
          <a:stretch>
            <a:fillRect/>
          </a:stretch>
        </p:blipFill>
        <p:spPr>
          <a:xfrm>
            <a:off x="259665" y="2267422"/>
            <a:ext cx="8046135" cy="2456978"/>
          </a:xfrm>
          <a:prstGeom prst="rect">
            <a:avLst/>
          </a:prstGeom>
          <a:noFill/>
          <a:ln>
            <a:noFill/>
          </a:ln>
        </p:spPr>
      </p:pic>
      <p:sp>
        <p:nvSpPr>
          <p:cNvPr id="6" name="Content Placeholder 5"/>
          <p:cNvSpPr>
            <a:spLocks noGrp="1"/>
          </p:cNvSpPr>
          <p:nvPr>
            <p:ph type="body" sz="quarter" idx="10"/>
          </p:nvPr>
        </p:nvSpPr>
        <p:spPr>
          <a:xfrm>
            <a:off x="211545" y="4913995"/>
            <a:ext cx="8673738" cy="1079945"/>
          </a:xfrm>
        </p:spPr>
        <p:txBody>
          <a:bodyPr>
            <a:normAutofit/>
          </a:bodyPr>
          <a:lstStyle/>
          <a:p>
            <a:pPr marL="0" indent="0">
              <a:buNone/>
            </a:pPr>
            <a:r>
              <a:rPr lang="en-US" i="1" dirty="0" smtClean="0"/>
              <a:t>G </a:t>
            </a:r>
            <a:r>
              <a:rPr lang="en-US" dirty="0" smtClean="0"/>
              <a:t>= −2log(</a:t>
            </a:r>
            <a:r>
              <a:rPr lang="en-US" i="1" dirty="0" smtClean="0"/>
              <a:t>L</a:t>
            </a:r>
            <a:r>
              <a:rPr lang="en-US" baseline="-25000" dirty="0" smtClean="0"/>
              <a:t>0</a:t>
            </a:r>
            <a:r>
              <a:rPr lang="en-US" dirty="0" smtClean="0"/>
              <a:t>)</a:t>
            </a:r>
            <a:r>
              <a:rPr lang="en-US" dirty="0"/>
              <a:t> </a:t>
            </a:r>
            <a:r>
              <a:rPr lang="en-US" dirty="0" smtClean="0"/>
              <a:t>− (−2log(</a:t>
            </a:r>
            <a:r>
              <a:rPr lang="en-US" i="1" dirty="0" smtClean="0"/>
              <a:t>L</a:t>
            </a:r>
            <a:r>
              <a:rPr lang="en-US" dirty="0" smtClean="0"/>
              <a:t>)) </a:t>
            </a:r>
            <a:r>
              <a:rPr lang="en-US" altLang="en-US" dirty="0"/>
              <a:t>Compare to </a:t>
            </a:r>
            <a:r>
              <a:rPr lang="el-GR" altLang="en-US" i="1" dirty="0"/>
              <a:t>χ</a:t>
            </a:r>
            <a:r>
              <a:rPr lang="en-US" altLang="en-US" baseline="30000" dirty="0" smtClean="0"/>
              <a:t>2</a:t>
            </a:r>
            <a:r>
              <a:rPr lang="en-US" altLang="en-US" baseline="-25000" dirty="0" smtClean="0"/>
              <a:t>1</a:t>
            </a:r>
          </a:p>
          <a:p>
            <a:pPr marL="0" indent="0">
              <a:buNone/>
            </a:pPr>
            <a:r>
              <a:rPr lang="en-US" altLang="en-US" dirty="0"/>
              <a:t>Improvement in −2ln(</a:t>
            </a:r>
            <a:r>
              <a:rPr lang="en-US" altLang="en-US" i="1" dirty="0"/>
              <a:t>L</a:t>
            </a:r>
            <a:r>
              <a:rPr lang="en-US" altLang="en-US" dirty="0"/>
              <a:t>) when using linear function of </a:t>
            </a:r>
            <a:r>
              <a:rPr lang="en-US" altLang="en-US" i="1" dirty="0"/>
              <a:t>x</a:t>
            </a:r>
            <a:r>
              <a:rPr lang="en-US" altLang="en-US" i="1" dirty="0" smtClean="0"/>
              <a:t>.</a:t>
            </a:r>
            <a:endParaRPr lang="en-US" altLang="en-US" i="1" dirty="0"/>
          </a:p>
        </p:txBody>
      </p:sp>
    </p:spTree>
    <p:extLst>
      <p:ext uri="{BB962C8B-B14F-4D97-AF65-F5344CB8AC3E}">
        <p14:creationId xmlns:p14="http://schemas.microsoft.com/office/powerpoint/2010/main" val="9944884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 Caution: Long vs. Short Form</a:t>
            </a:r>
          </a:p>
        </p:txBody>
      </p:sp>
      <p:sp>
        <p:nvSpPr>
          <p:cNvPr id="3" name="Content Placeholder 2"/>
          <p:cNvSpPr>
            <a:spLocks noGrp="1"/>
          </p:cNvSpPr>
          <p:nvPr>
            <p:ph idx="1"/>
          </p:nvPr>
        </p:nvSpPr>
        <p:spPr>
          <a:xfrm>
            <a:off x="228600" y="1395522"/>
            <a:ext cx="6553200" cy="478452"/>
          </a:xfrm>
        </p:spPr>
        <p:txBody>
          <a:bodyPr>
            <a:noAutofit/>
          </a:bodyPr>
          <a:lstStyle/>
          <a:p>
            <a:pPr marL="0" indent="0">
              <a:lnSpc>
                <a:spcPct val="110000"/>
              </a:lnSpc>
              <a:spcBef>
                <a:spcPts val="624"/>
              </a:spcBef>
              <a:buNone/>
            </a:pPr>
            <a:r>
              <a:rPr lang="en-US" dirty="0"/>
              <a:t>Long form (raw data for each case): Putts1</a:t>
            </a:r>
          </a:p>
        </p:txBody>
      </p:sp>
      <p:pic>
        <p:nvPicPr>
          <p:cNvPr id="5" name="Picture Placeholder 4" descr="Two command lines followed by a coefficients table. The command lines read as follows: &#10;Prompt, l mod Putt equals g l m (Made approximately equals Length, family equals binomial, data equals Putts 1).&#10;Prompt, summary (l mod Putts).&#10;The coefficients table has two rows and four columns with the column headers that read Estimate, Standard Error, z value, and Pr greater than absolute value of z. The data presented are as follows:&#10;Row 1. Intercept:  Estimate: 3.25684, Standard Error: 0.06747, z value: 8.828, Pr greater than absolute value of z: Lesser than 2e minus 16.&#10;Row 2. H g t:  Length: Negative 0.56614, Standard Error: 0.06747, z value: negative 8.391, Pr greater than absolute value of z: Lesser than2e minus 16.&#10;A text at the bottom reads Null deviance: 800.21 on 586 degree of freedom, Residual deviance: 719.89 on 585 degree of freedom."/>
          <p:cNvPicPr>
            <a:picLocks noGrp="1" noChangeAspect="1"/>
          </p:cNvPicPr>
          <p:nvPr>
            <p:ph type="pic" sz="quarter" idx="11"/>
          </p:nvPr>
        </p:nvPicPr>
        <p:blipFill>
          <a:blip r:embed="rId2"/>
          <a:stretch>
            <a:fillRect/>
          </a:stretch>
        </p:blipFill>
        <p:spPr>
          <a:xfrm>
            <a:off x="152400" y="1972093"/>
            <a:ext cx="7408975" cy="1806542"/>
          </a:xfrm>
          <a:prstGeom prst="rect">
            <a:avLst/>
          </a:prstGeom>
          <a:noFill/>
          <a:ln>
            <a:noFill/>
          </a:ln>
        </p:spPr>
      </p:pic>
      <p:sp>
        <p:nvSpPr>
          <p:cNvPr id="6" name="Content Placeholder 5"/>
          <p:cNvSpPr>
            <a:spLocks noGrp="1"/>
          </p:cNvSpPr>
          <p:nvPr>
            <p:ph type="body" sz="quarter" idx="10"/>
          </p:nvPr>
        </p:nvSpPr>
        <p:spPr>
          <a:xfrm>
            <a:off x="165462" y="3839598"/>
            <a:ext cx="6373008" cy="503802"/>
          </a:xfrm>
        </p:spPr>
        <p:txBody>
          <a:bodyPr>
            <a:normAutofit/>
          </a:bodyPr>
          <a:lstStyle/>
          <a:p>
            <a:pPr marL="0" indent="0">
              <a:buNone/>
            </a:pPr>
            <a:r>
              <a:rPr lang="en-US" dirty="0"/>
              <a:t>Short form (table of counts): Putts2</a:t>
            </a:r>
          </a:p>
        </p:txBody>
      </p:sp>
      <p:pic>
        <p:nvPicPr>
          <p:cNvPr id="8" name="Picture Placeholder 7" descr="Two command lines followed by a table and an annotated text. The command lines read as follows: &#10;Prompt, l mod Putts 2 equals g l m (cbind(Made, Missed) approximately equals Length, family equals binomial, data equals Putts 2).&#10;Prompt, summary (l mod Putts 2).&#10;The table has two rows and four columns with the column headers that read Estimate, Standard Error, z value, and Pr greater than absolute value of z. The data presented are as follows:&#10;Row 1. Intercept:  Estimate: 3.25684, Standard Error: 0.36893, z value: 8.828, Pr greater than absolute value of z: Lesser than 2e minus 16.&#10;Row 2. H g t:  Length: Negative 0.56614, Standard Error: 0.06747, z value: negative 8.391, Pr greater than absolute value of z: Lesser than2e minus 16.&#10;A text at the bottom reads Null deviance: 81.3865 on 4 degree of freedom, Residual deviance: 1.062 on 3 degree of freedom.  The values 81.3865 on 4 degree of freedom and 1.062 on 3 degree of freedom are boxed. A text beside the table reads Different values, but same G-statistic."/>
          <p:cNvPicPr>
            <a:picLocks noGrp="1" noChangeAspect="1"/>
          </p:cNvPicPr>
          <p:nvPr>
            <p:ph type="pic" sz="quarter" idx="13"/>
          </p:nvPr>
        </p:nvPicPr>
        <p:blipFill>
          <a:blip r:embed="rId3"/>
          <a:stretch>
            <a:fillRect/>
          </a:stretch>
        </p:blipFill>
        <p:spPr>
          <a:xfrm>
            <a:off x="76200" y="4419600"/>
            <a:ext cx="7722893" cy="1835143"/>
          </a:xfrm>
          <a:prstGeom prst="rect">
            <a:avLst/>
          </a:prstGeom>
          <a:noFill/>
          <a:ln>
            <a:noFill/>
          </a:ln>
        </p:spPr>
      </p:pic>
    </p:spTree>
    <p:extLst>
      <p:ext uri="{BB962C8B-B14F-4D97-AF65-F5344CB8AC3E}">
        <p14:creationId xmlns:p14="http://schemas.microsoft.com/office/powerpoint/2010/main" val="18665621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Section 9.4</a:t>
            </a:r>
            <a:endParaRPr lang="en-US" dirty="0"/>
          </a:p>
        </p:txBody>
      </p:sp>
      <p:sp>
        <p:nvSpPr>
          <p:cNvPr id="3" name="Content Placeholder 2"/>
          <p:cNvSpPr>
            <a:spLocks noGrp="1"/>
          </p:cNvSpPr>
          <p:nvPr>
            <p:ph sz="quarter" idx="10"/>
          </p:nvPr>
        </p:nvSpPr>
        <p:spPr>
          <a:xfrm>
            <a:off x="247304" y="1407392"/>
            <a:ext cx="8668095" cy="4764807"/>
          </a:xfrm>
        </p:spPr>
        <p:txBody>
          <a:bodyPr>
            <a:normAutofit/>
          </a:bodyPr>
          <a:lstStyle/>
          <a:p>
            <a:pPr marL="0" indent="0">
              <a:spcBef>
                <a:spcPts val="624"/>
              </a:spcBef>
              <a:buNone/>
              <a:defRPr/>
            </a:pPr>
            <a:r>
              <a:rPr lang="en-US" dirty="0"/>
              <a:t>Tests and CIs for slope</a:t>
            </a:r>
          </a:p>
          <a:p>
            <a:pPr marL="0" indent="0">
              <a:spcBef>
                <a:spcPts val="624"/>
              </a:spcBef>
              <a:buNone/>
              <a:defRPr/>
            </a:pPr>
            <a:r>
              <a:rPr lang="en-US" dirty="0"/>
              <a:t>Likelihood function</a:t>
            </a:r>
          </a:p>
          <a:p>
            <a:pPr marL="0" indent="0">
              <a:spcBef>
                <a:spcPts val="624"/>
              </a:spcBef>
              <a:buNone/>
              <a:defRPr/>
            </a:pPr>
            <a:r>
              <a:rPr lang="en-US" dirty="0"/>
              <a:t>Evaluating overall fit</a:t>
            </a:r>
          </a:p>
          <a:p>
            <a:pPr marL="569913" indent="0">
              <a:spcBef>
                <a:spcPts val="624"/>
              </a:spcBef>
              <a:buNone/>
              <a:defRPr/>
            </a:pPr>
            <a:r>
              <a:rPr lang="en-US" i="1" dirty="0" smtClean="0"/>
              <a:t>G</a:t>
            </a:r>
            <a:r>
              <a:rPr lang="en-US" dirty="0" smtClean="0"/>
              <a:t> </a:t>
            </a:r>
            <a:r>
              <a:rPr lang="en-US" dirty="0"/>
              <a:t>statistic</a:t>
            </a:r>
          </a:p>
          <a:p>
            <a:pPr marL="0" indent="0">
              <a:spcBef>
                <a:spcPts val="624"/>
              </a:spcBef>
              <a:buNone/>
              <a:defRPr/>
            </a:pPr>
            <a:r>
              <a:rPr lang="en-US" dirty="0"/>
              <a:t>Long/short form in R</a:t>
            </a:r>
          </a:p>
        </p:txBody>
      </p:sp>
    </p:spTree>
    <p:extLst>
      <p:ext uri="{BB962C8B-B14F-4D97-AF65-F5344CB8AC3E}">
        <p14:creationId xmlns:p14="http://schemas.microsoft.com/office/powerpoint/2010/main" val="22968881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Logistic Output for Putting Example</a:t>
            </a:r>
          </a:p>
        </p:txBody>
      </p:sp>
      <p:pic>
        <p:nvPicPr>
          <p:cNvPr id="16" name="Picture Placeholder 15" descr="Two command lines followed by an annotated coefficients table and equations. The command lines read as follows:&#10;Prompt, l mod Putt equals g l m (Made approximately equals Length, family equals bionomial, data equals Putts 1).&#10;Prompt, summary (l mod Putt).&#10;The coefficients table has two rows and four columns with the column headers that read Estimate, Standard Error z Value, and P r greater than absolute value of z. The data presented are as follows: &#10;Row 1. Intercept: Estimate: 3.25684, Standard Error: 0.36893, z Value: 8.828, P r greater than absolute value of z: lesser than 2e minus 16, three asterisks.&#10;Row 2. Length: Estimate: negative 0.56614, Standard Error: 0.06747, z Value: negative 8.291, P r greater than absolute value of z: lesser than 2e minus 16, three asterisks.&#10;The text at the bottom reads Null deviance: 800.21 on 586 degree of freedom Residual deviance: 719.89 on 585 degree of freedom A I C 723.89.  &#10;An arrow from the value negative 0.56614, in the estimate column, points to an equation that reads e to the power of negative 0.56614 equals 0.568. Two arrows points to two z values 8.828 and negative 8.291 and read some sort of tests?"/>
          <p:cNvPicPr>
            <a:picLocks noGrp="1" noChangeAspect="1"/>
          </p:cNvPicPr>
          <p:nvPr>
            <p:ph type="pic" sz="quarter" idx="11"/>
          </p:nvPr>
        </p:nvPicPr>
        <p:blipFill>
          <a:blip r:embed="rId2"/>
          <a:stretch>
            <a:fillRect/>
          </a:stretch>
        </p:blipFill>
        <p:spPr>
          <a:xfrm>
            <a:off x="291261" y="1622128"/>
            <a:ext cx="8505407" cy="4375793"/>
          </a:xfrm>
          <a:prstGeom prst="rect">
            <a:avLst/>
          </a:prstGeom>
          <a:noFill/>
          <a:ln>
            <a:noFill/>
          </a:ln>
        </p:spPr>
      </p:pic>
    </p:spTree>
    <p:extLst>
      <p:ext uri="{BB962C8B-B14F-4D97-AF65-F5344CB8AC3E}">
        <p14:creationId xmlns:p14="http://schemas.microsoft.com/office/powerpoint/2010/main" val="41806110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Recall: “Ordinary” Regression</a:t>
            </a:r>
          </a:p>
        </p:txBody>
      </p:sp>
      <p:sp>
        <p:nvSpPr>
          <p:cNvPr id="3" name="Content Placeholder 2"/>
          <p:cNvSpPr>
            <a:spLocks noGrp="1"/>
          </p:cNvSpPr>
          <p:nvPr>
            <p:ph idx="1"/>
          </p:nvPr>
        </p:nvSpPr>
        <p:spPr>
          <a:xfrm>
            <a:off x="243114" y="1415142"/>
            <a:ext cx="8610600" cy="537488"/>
          </a:xfrm>
        </p:spPr>
        <p:txBody>
          <a:bodyPr>
            <a:normAutofit/>
          </a:bodyPr>
          <a:lstStyle/>
          <a:p>
            <a:pPr marL="0" indent="0">
              <a:buNone/>
            </a:pPr>
            <a:r>
              <a:rPr lang="en-US" altLang="en-US" dirty="0"/>
              <a:t>Similar tests for logistic regression</a:t>
            </a:r>
            <a:r>
              <a:rPr lang="en-US" altLang="en-US" dirty="0" smtClean="0"/>
              <a:t>?</a:t>
            </a:r>
            <a:endParaRPr lang="en-US" altLang="en-US" dirty="0"/>
          </a:p>
        </p:txBody>
      </p:sp>
      <p:pic>
        <p:nvPicPr>
          <p:cNvPr id="12" name="Picture Placeholder 11" descr="Two command lines followed by two annotated tables. The command lines read as follows:&#10;Prompt, mod regr Putt equals lm (Made approximately equals Length, data equals Putts 1).&#10;The table titled coefficients has two rows and four columns with column headers that read Estimate, Standard Error, t Value, and P r greater than absolute value of t. A text above the table reads Tests for individual coefficients. The data presented in the table are as follows:&#10;Row 1: Predictor: Constant, Coefficient: 1.22295, S E Coefficient: 0.07155, T: 17.09, P r greater than absolute value of t: lesser than 2e minus 16, Three asterisks.&#10;Row 2:  Predictor: Length, Coefficient: negative 0.12633, S E Coefficient: 0.01346, t value: 9.383, P r greater than absolute value of t: lesser than 2e minus 16, Three asterisks.&#10;The text below the table reads Residual standard error: 0.4616 on 585 degree of freedom. Multiple R-Squared: 0.1308, Adjusted R squared: 0.1293. F-statistic: 88.04 on 1 and 585 D F, P-value: lesser than 2.2e minus 16.  Arrow pointing to the values 0.4616 and 0.1308 read compare Modl.  F-statistic: 88.04 on 1 and 585 D F, P-value: lesser than 2.2e minus 16 boxed and a text below it reads text for overall fit.  &#10;The table at the bottom is labeled as Analysis of Variance and has three rows and 6 columns with column headers that read Source, D F, S S, M S, F and P."/>
          <p:cNvPicPr>
            <a:picLocks noGrp="1" noChangeAspect="1"/>
          </p:cNvPicPr>
          <p:nvPr>
            <p:ph type="pic" sz="quarter" idx="11"/>
          </p:nvPr>
        </p:nvPicPr>
        <p:blipFill>
          <a:blip r:embed="rId2"/>
          <a:stretch>
            <a:fillRect/>
          </a:stretch>
        </p:blipFill>
        <p:spPr>
          <a:xfrm>
            <a:off x="228600" y="2112285"/>
            <a:ext cx="8610092" cy="3875456"/>
          </a:xfrm>
          <a:prstGeom prst="rect">
            <a:avLst/>
          </a:prstGeom>
          <a:noFill/>
          <a:ln>
            <a:noFill/>
          </a:ln>
        </p:spPr>
      </p:pic>
    </p:spTree>
    <p:extLst>
      <p:ext uri="{BB962C8B-B14F-4D97-AF65-F5344CB8AC3E}">
        <p14:creationId xmlns:p14="http://schemas.microsoft.com/office/powerpoint/2010/main" val="26610593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Test for Individual Coefficients</a:t>
            </a:r>
          </a:p>
        </p:txBody>
      </p:sp>
      <p:pic>
        <p:nvPicPr>
          <p:cNvPr id="6" name="Picture Placeholder 5" descr="An annotated equation, a text, and a table. Two equation at the top read H subscript 0: Beta subscript i equals 0 and H subscript1: Beta subscript I not equal 0. Another equation reads t.s. equals Beta hat subscript I over S E (Beta hat subscript i). Arrows pointing T.S. the numerator and the denominator read supplied by software. An arrow from Supplied by software points to an equation that reads P-Value equals 2 P (Z greater than absolute value of t.s.)&#10;A text reads Interpret as with individual t text in ordinary regression.&#10;The table has two rows and four columns with the column headers that read Estimate, Standard Error, z value, and Pr greater than absolute value of z. The data presented in the table are as follows:&#10;Row 1. Intercept: Estimate: 3.25684, Standard Error: 0.36893, z value: 8.828, Pr greater than absolute value of z: lesser than 2e minus 16, Three asterisks&#10;Row 2. Length: Estimate: negative 0.56614, Standard Error: 0.06747, z value: negative 8.391, Pr greater than absolute value of z: lesser than 2e minus 16 three asterisks."/>
          <p:cNvPicPr>
            <a:picLocks noGrp="1" noChangeAspect="1"/>
          </p:cNvPicPr>
          <p:nvPr>
            <p:ph type="pic" sz="quarter" idx="11"/>
          </p:nvPr>
        </p:nvPicPr>
        <p:blipFill>
          <a:blip r:embed="rId2"/>
          <a:stretch>
            <a:fillRect/>
          </a:stretch>
        </p:blipFill>
        <p:spPr>
          <a:xfrm>
            <a:off x="803317" y="1752600"/>
            <a:ext cx="7537367" cy="4235697"/>
          </a:xfrm>
          <a:prstGeom prst="rect">
            <a:avLst/>
          </a:prstGeom>
          <a:noFill/>
          <a:ln>
            <a:noFill/>
          </a:ln>
        </p:spPr>
      </p:pic>
    </p:spTree>
    <p:extLst>
      <p:ext uri="{BB962C8B-B14F-4D97-AF65-F5344CB8AC3E}">
        <p14:creationId xmlns:p14="http://schemas.microsoft.com/office/powerpoint/2010/main" val="35997455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CI for Slope and Odds Ratio</a:t>
            </a:r>
          </a:p>
        </p:txBody>
      </p:sp>
      <p:pic>
        <p:nvPicPr>
          <p:cNvPr id="12" name="Picture Placeholder 11" descr="A table followed by a text with an equation.&#10;LAT: The table has two rows and four columns with the column headers that read Estimate, Standard Error, z value, and Pr greater than absolute value of z. The data presented in the table are as follows:&#10;Row 1. Intercept: Estimate: 3.25684, Standard Error: 0.36893, z value: 8.828, Pr greater than absolute value of z: lesser than 2e minus 16, Three asterisks.&#10;Row 2. Length: Estimate: negative 0.56614, Standard Error: 0.06747, z value: negative 8.391, Pr greater than absolute value of z: lesser than 2e minus 16, Three asterisks&#10;An equation reads Using the S E for the slope, find a C I for Beta with B hat subscript I plus or minus z to the power asterisk times S E."/>
          <p:cNvPicPr>
            <a:picLocks noGrp="1" noChangeAspect="1"/>
          </p:cNvPicPr>
          <p:nvPr>
            <p:ph type="pic" sz="quarter" idx="11"/>
          </p:nvPr>
        </p:nvPicPr>
        <p:blipFill>
          <a:blip r:embed="rId2"/>
          <a:stretch>
            <a:fillRect/>
          </a:stretch>
        </p:blipFill>
        <p:spPr>
          <a:xfrm>
            <a:off x="1086690" y="1447800"/>
            <a:ext cx="6761910" cy="1863707"/>
          </a:xfrm>
          <a:prstGeom prst="rect">
            <a:avLst/>
          </a:prstGeom>
          <a:noFill/>
          <a:ln>
            <a:noFill/>
          </a:ln>
        </p:spPr>
      </p:pic>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152400" y="3505200"/>
                <a:ext cx="8839199" cy="2743200"/>
              </a:xfrm>
            </p:spPr>
            <p:txBody>
              <a:bodyPr>
                <a:normAutofit fontScale="92500" lnSpcReduction="10000"/>
              </a:bodyPr>
              <a:lstStyle/>
              <a:p>
                <a:pPr marL="0" indent="0">
                  <a:lnSpc>
                    <a:spcPct val="110000"/>
                  </a:lnSpc>
                  <a:spcBef>
                    <a:spcPts val="624"/>
                  </a:spcBef>
                  <a:buNone/>
                </a:pPr>
                <a:r>
                  <a:rPr lang="en-US" sz="2800" dirty="0" smtClean="0"/>
                  <a:t>CI for slope: −0.566 ± 1.96(0.06747</a:t>
                </a:r>
                <a:r>
                  <a:rPr lang="en-US" sz="2800" dirty="0"/>
                  <a:t>) = (−0.698, −0.434</a:t>
                </a:r>
                <a:r>
                  <a:rPr lang="en-US" sz="2800" dirty="0" smtClean="0"/>
                  <a:t>)</a:t>
                </a:r>
                <a:endParaRPr lang="en-US" sz="2800" dirty="0"/>
              </a:p>
              <a:p>
                <a:pPr marL="0" indent="0">
                  <a:lnSpc>
                    <a:spcPct val="110000"/>
                  </a:lnSpc>
                  <a:spcBef>
                    <a:spcPts val="624"/>
                  </a:spcBef>
                  <a:buNone/>
                </a:pPr>
                <a:r>
                  <a:rPr lang="en-US" sz="2800" dirty="0"/>
                  <a:t>CI for the </a:t>
                </a:r>
                <a:r>
                  <a:rPr lang="en-US" sz="2800" u="sng" dirty="0"/>
                  <a:t>odds ratio</a:t>
                </a:r>
                <a:r>
                  <a:rPr lang="en-US" sz="2800" dirty="0"/>
                  <a:t> </a:t>
                </a:r>
                <a14:m>
                  <m:oMath xmlns:m="http://schemas.openxmlformats.org/officeDocument/2006/math">
                    <m:sSup>
                      <m:sSupPr>
                        <m:ctrlPr>
                          <a:rPr lang="en-US" sz="2800" i="1">
                            <a:latin typeface="Cambria Math" panose="02040503050406030204" pitchFamily="18" charset="0"/>
                          </a:rPr>
                        </m:ctrlPr>
                      </m:sSupPr>
                      <m:e>
                        <m:r>
                          <a:rPr lang="en-US" sz="2800" b="0" i="1" smtClean="0">
                            <a:latin typeface="Cambria Math" panose="02040503050406030204" pitchFamily="18" charset="0"/>
                          </a:rPr>
                          <m:t>(</m:t>
                        </m:r>
                        <m:r>
                          <a:rPr lang="en-US" sz="2800" i="1">
                            <a:latin typeface="Cambria Math"/>
                          </a:rPr>
                          <m:t>𝑒</m:t>
                        </m:r>
                      </m:e>
                      <m:sup>
                        <m:sSub>
                          <m:sSubPr>
                            <m:ctrlPr>
                              <a:rPr lang="en-US" sz="2800" i="1">
                                <a:latin typeface="Cambria Math" panose="02040503050406030204" pitchFamily="18" charset="0"/>
                              </a:rPr>
                            </m:ctrlPr>
                          </m:sSubPr>
                          <m:e>
                            <m:r>
                              <a:rPr lang="en-US" sz="2800" i="1">
                                <a:latin typeface="Cambria Math"/>
                              </a:rPr>
                              <m:t>𝛽</m:t>
                            </m:r>
                          </m:e>
                          <m:sub>
                            <m:r>
                              <a:rPr lang="en-US" sz="2800" i="1">
                                <a:latin typeface="Cambria Math"/>
                              </a:rPr>
                              <m:t>1</m:t>
                            </m:r>
                          </m:sub>
                        </m:sSub>
                      </m:sup>
                    </m:sSup>
                    <m:r>
                      <a:rPr lang="en-US" sz="2800" i="1">
                        <a:latin typeface="Cambria Math"/>
                      </a:rPr>
                      <m:t>)</m:t>
                    </m:r>
                  </m:oMath>
                </a14:m>
                <a:r>
                  <a:rPr lang="en-US" sz="2800" dirty="0"/>
                  <a:t>: exponentiate the CI for </a:t>
                </a:r>
                <a:r>
                  <a:rPr lang="el-GR" sz="2800" i="1" dirty="0"/>
                  <a:t>β</a:t>
                </a:r>
                <a:r>
                  <a:rPr lang="en-US" sz="2800" baseline="-25000" dirty="0"/>
                  <a:t>1</a:t>
                </a:r>
              </a:p>
              <a:p>
                <a:pPr marL="0" indent="0">
                  <a:lnSpc>
                    <a:spcPct val="110000"/>
                  </a:lnSpc>
                  <a:spcBef>
                    <a:spcPts val="624"/>
                  </a:spcBef>
                  <a:buNone/>
                </a:pPr>
                <a:r>
                  <a:rPr lang="en-US" sz="2800" dirty="0"/>
                  <a:t>CI for OR: (</a:t>
                </a:r>
                <a:r>
                  <a:rPr lang="en-US" sz="2800" i="1" dirty="0"/>
                  <a:t>e</a:t>
                </a:r>
                <a:r>
                  <a:rPr lang="en-US" sz="2800" baseline="30000" dirty="0"/>
                  <a:t>−0.698</a:t>
                </a:r>
                <a:r>
                  <a:rPr lang="en-US" sz="2800" dirty="0"/>
                  <a:t>,</a:t>
                </a:r>
                <a:r>
                  <a:rPr lang="en-US" sz="2800" i="1" dirty="0"/>
                  <a:t> e</a:t>
                </a:r>
                <a:r>
                  <a:rPr lang="en-US" sz="2800" baseline="30000" dirty="0"/>
                  <a:t>−0.438</a:t>
                </a:r>
                <a:r>
                  <a:rPr lang="en-US" sz="2800" dirty="0"/>
                  <a:t>) = (0.497,0.648)</a:t>
                </a:r>
              </a:p>
              <a:p>
                <a:pPr marL="0" indent="0">
                  <a:lnSpc>
                    <a:spcPct val="110000"/>
                  </a:lnSpc>
                  <a:spcBef>
                    <a:spcPts val="624"/>
                  </a:spcBef>
                  <a:buNone/>
                </a:pPr>
                <a:r>
                  <a:rPr lang="en-US" altLang="en-US" sz="2800" i="1" dirty="0"/>
                  <a:t>We are 95% confident that the odds of making a putt go down by a factor somewhere between 0.50 and 0.65 for every extra foot in length</a:t>
                </a:r>
                <a:r>
                  <a:rPr lang="en-US" altLang="en-US" sz="2800" i="1" dirty="0" smtClean="0"/>
                  <a:t>.</a:t>
                </a:r>
                <a:endParaRPr lang="en-US" altLang="en-US" sz="2800" i="1"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152400" y="3505200"/>
                <a:ext cx="8839199" cy="2743200"/>
              </a:xfrm>
              <a:blipFill rotWithShape="0">
                <a:blip r:embed="rId3"/>
                <a:stretch>
                  <a:fillRect l="-1241" t="-2000" b="-4444"/>
                </a:stretch>
              </a:blipFill>
            </p:spPr>
            <p:txBody>
              <a:bodyPr/>
              <a:lstStyle/>
              <a:p>
                <a:r>
                  <a:rPr lang="en-US">
                    <a:noFill/>
                  </a:rPr>
                  <a:t> </a:t>
                </a:r>
              </a:p>
            </p:txBody>
          </p:sp>
        </mc:Fallback>
      </mc:AlternateContent>
    </p:spTree>
    <p:extLst>
      <p:ext uri="{BB962C8B-B14F-4D97-AF65-F5344CB8AC3E}">
        <p14:creationId xmlns:p14="http://schemas.microsoft.com/office/powerpoint/2010/main" val="30326613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Estimating Parameters in </a:t>
            </a:r>
            <a:r>
              <a:rPr lang="en-US" dirty="0" smtClean="0"/>
              <a:t>Logistic Regression</a:t>
            </a:r>
            <a:endParaRPr lang="en-US" dirty="0"/>
          </a:p>
        </p:txBody>
      </p:sp>
      <p:sp>
        <p:nvSpPr>
          <p:cNvPr id="3" name="Content Placeholder 2"/>
          <p:cNvSpPr>
            <a:spLocks noGrp="1"/>
          </p:cNvSpPr>
          <p:nvPr>
            <p:ph idx="1"/>
          </p:nvPr>
        </p:nvSpPr>
        <p:spPr>
          <a:xfrm>
            <a:off x="243114" y="1415142"/>
            <a:ext cx="8610600" cy="1099458"/>
          </a:xfrm>
        </p:spPr>
        <p:txBody>
          <a:bodyPr/>
          <a:lstStyle/>
          <a:p>
            <a:pPr marL="0" indent="0">
              <a:buNone/>
            </a:pPr>
            <a:r>
              <a:rPr lang="en-US" dirty="0"/>
              <a:t>Parameters are chosen to </a:t>
            </a:r>
            <a:r>
              <a:rPr lang="en-US" i="1" dirty="0"/>
              <a:t>maximize</a:t>
            </a:r>
            <a:r>
              <a:rPr lang="en-US" dirty="0"/>
              <a:t> the </a:t>
            </a:r>
            <a:r>
              <a:rPr lang="en-US" i="1" dirty="0"/>
              <a:t>likelihood</a:t>
            </a:r>
            <a:r>
              <a:rPr lang="en-US" dirty="0"/>
              <a:t> of the observed sample. (Maximum Likelihood Estimation</a:t>
            </a:r>
            <a:r>
              <a:rPr lang="en-US" dirty="0" smtClean="0"/>
              <a:t>)</a:t>
            </a:r>
            <a:endParaRPr lang="en-US" dirty="0"/>
          </a:p>
        </p:txBody>
      </p:sp>
      <p:pic>
        <p:nvPicPr>
          <p:cNvPr id="12" name="Picture Placeholder 11" descr="A text followed by an equation. The text reads If the ith data point is YES (y subscript I equals 1) calculate Pi hat subscript i. If the ith data point is NO (y subscript I equals 0), Calculate 1 minus pi hat subscript i. The equation reads Likelihood L equals product operator of Pi hat subscript I to the power of y subscript I (1 minus pi hat subscript i) to the power of 1 minus y subscript i."/>
          <p:cNvPicPr>
            <a:picLocks noGrp="1" noChangeAspect="1"/>
          </p:cNvPicPr>
          <p:nvPr>
            <p:ph type="pic" sz="quarter" idx="11"/>
          </p:nvPr>
        </p:nvPicPr>
        <p:blipFill>
          <a:blip r:embed="rId2"/>
          <a:stretch>
            <a:fillRect/>
          </a:stretch>
        </p:blipFill>
        <p:spPr>
          <a:xfrm>
            <a:off x="693672" y="2590800"/>
            <a:ext cx="7612128" cy="2188388"/>
          </a:xfrm>
          <a:prstGeom prst="rect">
            <a:avLst/>
          </a:prstGeom>
          <a:noFill/>
          <a:ln>
            <a:noFill/>
          </a:ln>
        </p:spPr>
      </p:pic>
      <p:sp>
        <p:nvSpPr>
          <p:cNvPr id="6" name="Content Placeholder 5"/>
          <p:cNvSpPr>
            <a:spLocks noGrp="1"/>
          </p:cNvSpPr>
          <p:nvPr>
            <p:ph type="body" sz="quarter" idx="10"/>
          </p:nvPr>
        </p:nvSpPr>
        <p:spPr>
          <a:xfrm>
            <a:off x="1574346" y="5058798"/>
            <a:ext cx="5664654" cy="503802"/>
          </a:xfrm>
        </p:spPr>
        <p:txBody>
          <a:bodyPr>
            <a:noAutofit/>
          </a:bodyPr>
          <a:lstStyle/>
          <a:p>
            <a:pPr marL="0" indent="0">
              <a:buNone/>
            </a:pPr>
            <a:r>
              <a:rPr lang="en-US" dirty="0"/>
              <a:t>We want </a:t>
            </a:r>
            <a:r>
              <a:rPr lang="en-US" i="1" dirty="0"/>
              <a:t>L</a:t>
            </a:r>
            <a:r>
              <a:rPr lang="en-US" dirty="0"/>
              <a:t> to be as large as </a:t>
            </a:r>
            <a:r>
              <a:rPr lang="en-US" dirty="0" smtClean="0"/>
              <a:t>possible</a:t>
            </a:r>
            <a:endParaRPr lang="en-US" dirty="0"/>
          </a:p>
        </p:txBody>
      </p:sp>
    </p:spTree>
    <p:extLst>
      <p:ext uri="{BB962C8B-B14F-4D97-AF65-F5344CB8AC3E}">
        <p14:creationId xmlns:p14="http://schemas.microsoft.com/office/powerpoint/2010/main" val="1627000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Simple(?) Maximum Likelihood Problem</a:t>
            </a:r>
          </a:p>
        </p:txBody>
      </p:sp>
      <p:pic>
        <p:nvPicPr>
          <p:cNvPr id="5" name="Picture Placeholder 4" descr="A text followed by an equation. The text reads If the ith data point is YES (y subscript I equals 1) calculate Pi hat. If the ith data point is NO (y subscript I equals 0), Calculate 1 minus pi hat. The equation reads Likelihood L equals Pi hat to the power of y subscript I (1 minus pi hat) to the power of 1 minus y subscript i."/>
          <p:cNvPicPr>
            <a:picLocks noGrp="1" noChangeAspect="1"/>
          </p:cNvPicPr>
          <p:nvPr>
            <p:ph type="pic" sz="quarter" idx="11"/>
          </p:nvPr>
        </p:nvPicPr>
        <p:blipFill>
          <a:blip r:embed="rId2"/>
          <a:stretch>
            <a:fillRect/>
          </a:stretch>
        </p:blipFill>
        <p:spPr>
          <a:xfrm>
            <a:off x="1091882" y="1611492"/>
            <a:ext cx="6290639" cy="1749844"/>
          </a:xfrm>
          <a:prstGeom prst="rect">
            <a:avLst/>
          </a:prstGeom>
          <a:noFill/>
          <a:ln>
            <a:noFill/>
          </a:ln>
        </p:spPr>
      </p:pic>
      <p:sp>
        <p:nvSpPr>
          <p:cNvPr id="3" name="Content Placeholder 2"/>
          <p:cNvSpPr>
            <a:spLocks noGrp="1"/>
          </p:cNvSpPr>
          <p:nvPr>
            <p:ph idx="1"/>
          </p:nvPr>
        </p:nvSpPr>
        <p:spPr>
          <a:xfrm>
            <a:off x="228600" y="3657600"/>
            <a:ext cx="7827818" cy="529643"/>
          </a:xfrm>
        </p:spPr>
        <p:txBody>
          <a:bodyPr>
            <a:normAutofit/>
          </a:bodyPr>
          <a:lstStyle/>
          <a:p>
            <a:pPr marL="0" indent="0">
              <a:spcBef>
                <a:spcPts val="125"/>
              </a:spcBef>
              <a:buNone/>
            </a:pPr>
            <a:r>
              <a:rPr lang="en-US" altLang="en-US" dirty="0"/>
              <a:t>Suppose </a:t>
            </a:r>
            <a:r>
              <a:rPr lang="en-US" altLang="en-US" i="1" dirty="0"/>
              <a:t>n </a:t>
            </a:r>
            <a:r>
              <a:rPr lang="en-US" altLang="en-US" dirty="0"/>
              <a:t>= 20 and there are 14 total successes.</a:t>
            </a:r>
          </a:p>
        </p:txBody>
      </p:sp>
      <p:pic>
        <p:nvPicPr>
          <p:cNvPr id="14" name="Picture Placeholder 13" descr="An equation followed by a text. The equation reads L equals pi hat to the power of 14 (1 minus pi hat) to the power 6. The text reads Calculus shows that the best estimate is pi hat equals 14 over 20 equals 0.7."/>
          <p:cNvPicPr>
            <a:picLocks noGrp="1" noChangeAspect="1"/>
          </p:cNvPicPr>
          <p:nvPr>
            <p:ph type="pic" sz="quarter" idx="13"/>
          </p:nvPr>
        </p:nvPicPr>
        <p:blipFill>
          <a:blip r:embed="rId3"/>
          <a:stretch>
            <a:fillRect/>
          </a:stretch>
        </p:blipFill>
        <p:spPr>
          <a:xfrm>
            <a:off x="702002" y="4615052"/>
            <a:ext cx="7070398" cy="1252348"/>
          </a:xfrm>
          <a:prstGeom prst="rect">
            <a:avLst/>
          </a:prstGeom>
          <a:noFill/>
          <a:ln>
            <a:noFill/>
          </a:ln>
        </p:spPr>
      </p:pic>
    </p:spTree>
    <p:extLst>
      <p:ext uri="{BB962C8B-B14F-4D97-AF65-F5344CB8AC3E}">
        <p14:creationId xmlns:p14="http://schemas.microsoft.com/office/powerpoint/2010/main" val="11207370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Maximum Likelihood for </a:t>
            </a:r>
            <a:r>
              <a:rPr lang="en-US" dirty="0" smtClean="0"/>
              <a:t>Logistic Regression </a:t>
            </a:r>
            <a:r>
              <a:rPr lang="en-US" dirty="0"/>
              <a:t>with One Predictor</a:t>
            </a:r>
          </a:p>
        </p:txBody>
      </p:sp>
      <p:pic>
        <p:nvPicPr>
          <p:cNvPr id="13" name="Picture Placeholder 12" descr="An equation reads Likelihood L equals product operator of Pi hat subscript I to the power of y subscript I (1 minus pi hat subscript i) to the power of 1 minus y subscript i. where pi hat equals e to the power of (beta subscript 0 plus beta subscript 1 times x subscript i) over the quantity of 1 plus e to the power of (beta subscript 0 plus beta subscript 1 times x subscript i)."/>
          <p:cNvPicPr>
            <a:picLocks noGrp="1" noChangeAspect="1"/>
          </p:cNvPicPr>
          <p:nvPr>
            <p:ph type="pic" sz="quarter" idx="11"/>
          </p:nvPr>
        </p:nvPicPr>
        <p:blipFill>
          <a:blip r:embed="rId2"/>
          <a:stretch>
            <a:fillRect/>
          </a:stretch>
        </p:blipFill>
        <p:spPr>
          <a:xfrm>
            <a:off x="228600" y="1450966"/>
            <a:ext cx="5952718" cy="2081825"/>
          </a:xfrm>
          <a:prstGeom prst="rect">
            <a:avLst/>
          </a:prstGeom>
          <a:noFill/>
          <a:ln>
            <a:noFill/>
          </a:ln>
        </p:spPr>
      </p:pic>
      <p:sp>
        <p:nvSpPr>
          <p:cNvPr id="3" name="Content Placeholder 2"/>
          <p:cNvSpPr>
            <a:spLocks noGrp="1"/>
          </p:cNvSpPr>
          <p:nvPr>
            <p:ph idx="1"/>
          </p:nvPr>
        </p:nvSpPr>
        <p:spPr>
          <a:xfrm>
            <a:off x="228600" y="3664703"/>
            <a:ext cx="8525347" cy="526297"/>
          </a:xfrm>
        </p:spPr>
        <p:txBody>
          <a:bodyPr>
            <a:normAutofit/>
          </a:bodyPr>
          <a:lstStyle/>
          <a:p>
            <a:pPr marL="0" indent="0">
              <a:buNone/>
            </a:pPr>
            <a:r>
              <a:rPr lang="en-US" altLang="en-US" dirty="0"/>
              <a:t>For the putting data, this is</a:t>
            </a:r>
            <a:r>
              <a:rPr lang="en-US" altLang="en-US" dirty="0" smtClean="0"/>
              <a:t>:</a:t>
            </a:r>
            <a:endParaRPr lang="en-US" altLang="en-US" dirty="0"/>
          </a:p>
        </p:txBody>
      </p:sp>
      <p:pic>
        <p:nvPicPr>
          <p:cNvPr id="14" name="Picture Placeholder 13" descr="An equation reads L equals [e to the power of (beta subscript 0 plus beta subscript 1 times 3) over the quantity of 1 plus e to the power of (beta subscript 0 plus beta subscript 1 times 3)] to the power of 84 [1 over 1 plus e to the power of (beta subscript 0 pus beta subscript 1 times 3)] to the power of 17 [e to the power of (beta subscript 0 plus beta subscript 1 times 4) over the quantity of 1 plus e to the power of (beta subscript 0 plus beta subscript 1 times 4)] to the power of 88 [1 over the quantity of 1 plus e to the power of Beta subscript 0 plus beta subscript 1 times 4] to the power of 31 ellipses. "/>
          <p:cNvPicPr>
            <a:picLocks noGrp="1" noChangeAspect="1"/>
          </p:cNvPicPr>
          <p:nvPr>
            <p:ph type="pic" sz="quarter" idx="13"/>
          </p:nvPr>
        </p:nvPicPr>
        <p:blipFill>
          <a:blip r:embed="rId3"/>
          <a:stretch>
            <a:fillRect/>
          </a:stretch>
        </p:blipFill>
        <p:spPr>
          <a:xfrm>
            <a:off x="228600" y="4343400"/>
            <a:ext cx="8460898" cy="952337"/>
          </a:xfrm>
          <a:prstGeom prst="rect">
            <a:avLst/>
          </a:prstGeom>
          <a:noFill/>
          <a:ln>
            <a:noFill/>
          </a:ln>
        </p:spPr>
      </p:pic>
      <p:sp>
        <p:nvSpPr>
          <p:cNvPr id="6" name="Content Placeholder 5"/>
          <p:cNvSpPr>
            <a:spLocks noGrp="1"/>
          </p:cNvSpPr>
          <p:nvPr>
            <p:ph type="body" sz="quarter" idx="10"/>
          </p:nvPr>
        </p:nvSpPr>
        <p:spPr>
          <a:xfrm>
            <a:off x="228600" y="5631861"/>
            <a:ext cx="6516707" cy="471880"/>
          </a:xfrm>
        </p:spPr>
        <p:txBody>
          <a:bodyPr>
            <a:normAutofit lnSpcReduction="10000"/>
          </a:bodyPr>
          <a:lstStyle/>
          <a:p>
            <a:pPr marL="0" indent="0">
              <a:buNone/>
            </a:pPr>
            <a:r>
              <a:rPr lang="en-US" dirty="0"/>
              <a:t>Maximize </a:t>
            </a:r>
            <a:r>
              <a:rPr lang="en-US" i="1" dirty="0"/>
              <a:t>L</a:t>
            </a:r>
            <a:r>
              <a:rPr lang="en-US" dirty="0"/>
              <a:t> with respect to </a:t>
            </a:r>
            <a:r>
              <a:rPr lang="el-GR" i="1" dirty="0" smtClean="0"/>
              <a:t>β</a:t>
            </a:r>
            <a:r>
              <a:rPr lang="en-US" baseline="-25000" dirty="0"/>
              <a:t>0</a:t>
            </a:r>
            <a:r>
              <a:rPr lang="en-US" dirty="0" smtClean="0"/>
              <a:t> and</a:t>
            </a:r>
            <a:r>
              <a:rPr lang="el-GR" i="1" dirty="0"/>
              <a:t> </a:t>
            </a:r>
            <a:r>
              <a:rPr lang="el-GR" i="1" dirty="0" smtClean="0"/>
              <a:t>β</a:t>
            </a:r>
            <a:r>
              <a:rPr lang="en-US" baseline="-25000" dirty="0" smtClean="0"/>
              <a:t>1</a:t>
            </a:r>
            <a:r>
              <a:rPr lang="en-US" dirty="0" smtClean="0"/>
              <a:t>.</a:t>
            </a:r>
            <a:endParaRPr lang="en-US" dirty="0"/>
          </a:p>
        </p:txBody>
      </p:sp>
    </p:spTree>
    <p:extLst>
      <p:ext uri="{BB962C8B-B14F-4D97-AF65-F5344CB8AC3E}">
        <p14:creationId xmlns:p14="http://schemas.microsoft.com/office/powerpoint/2010/main" val="3030015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bergerinvitels3e_lectureslides_ch01_fin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bergerinvitels3e_lectureslides_ch01_final</Template>
  <TotalTime>3090</TotalTime>
  <Words>450</Words>
  <Application>Microsoft Office PowerPoint</Application>
  <PresentationFormat>On-screen Show (4:3)</PresentationFormat>
  <Paragraphs>59</Paragraphs>
  <Slides>17</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17</vt:i4>
      </vt:variant>
    </vt:vector>
  </HeadingPairs>
  <TitlesOfParts>
    <vt:vector size="25" baseType="lpstr">
      <vt:lpstr>ＭＳ Ｐゴシック</vt:lpstr>
      <vt:lpstr>Arial</vt:lpstr>
      <vt:lpstr>Calibri</vt:lpstr>
      <vt:lpstr>Cambria Math</vt:lpstr>
      <vt:lpstr>Courier New</vt:lpstr>
      <vt:lpstr>Symbol</vt:lpstr>
      <vt:lpstr>Wingdings</vt:lpstr>
      <vt:lpstr>bergerinvitels3e_lectureslides_ch01_final</vt:lpstr>
      <vt:lpstr>Section 9.4 </vt:lpstr>
      <vt:lpstr>Section 9.4</vt:lpstr>
      <vt:lpstr>Logistic Output for Putting Example</vt:lpstr>
      <vt:lpstr>Recall: “Ordinary” Regression</vt:lpstr>
      <vt:lpstr>Test for Individual Coefficients</vt:lpstr>
      <vt:lpstr>CI for Slope and Odds Ratio</vt:lpstr>
      <vt:lpstr>Estimating Parameters in Logistic Regression</vt:lpstr>
      <vt:lpstr>A Simple(?) Maximum Likelihood Problem</vt:lpstr>
      <vt:lpstr>Maximum Likelihood for Logistic Regression with One Predictor</vt:lpstr>
      <vt:lpstr>Example: Golf Putts (1 of 2)</vt:lpstr>
      <vt:lpstr>Example: Golf Putts (2 of 2)</vt:lpstr>
      <vt:lpstr>Residual Deviance in R</vt:lpstr>
      <vt:lpstr>Example: Predict Sex for Pulse Data</vt:lpstr>
      <vt:lpstr>Evaluating Overall Fit</vt:lpstr>
      <vt:lpstr>Finding G</vt:lpstr>
      <vt:lpstr>Test for Overall Model: Logistic</vt:lpstr>
      <vt:lpstr>R Caution: Long vs. Short Form</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9.4</dc:title>
  <dc:creator>Canon</dc:creator>
  <cp:lastModifiedBy>Newton, Andy</cp:lastModifiedBy>
  <cp:revision>627</cp:revision>
  <dcterms:created xsi:type="dcterms:W3CDTF">2015-10-23T14:29:37Z</dcterms:created>
  <dcterms:modified xsi:type="dcterms:W3CDTF">2018-09-19T15:25:52Z</dcterms:modified>
</cp:coreProperties>
</file>